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66" r:id="rId4"/>
    <p:sldId id="271" r:id="rId5"/>
    <p:sldId id="267" r:id="rId6"/>
    <p:sldId id="272" r:id="rId7"/>
    <p:sldId id="273" r:id="rId8"/>
    <p:sldId id="282" r:id="rId9"/>
    <p:sldId id="275" r:id="rId10"/>
    <p:sldId id="276" r:id="rId11"/>
    <p:sldId id="269" r:id="rId12"/>
    <p:sldId id="278" r:id="rId13"/>
    <p:sldId id="279" r:id="rId14"/>
    <p:sldId id="280" r:id="rId15"/>
    <p:sldId id="283" r:id="rId16"/>
    <p:sldId id="284" r:id="rId17"/>
    <p:sldId id="285" r:id="rId18"/>
    <p:sldId id="286" r:id="rId19"/>
    <p:sldId id="281" r:id="rId20"/>
    <p:sldId id="287" r:id="rId21"/>
    <p:sldId id="288" r:id="rId22"/>
    <p:sldId id="289" r:id="rId23"/>
    <p:sldId id="270" r:id="rId24"/>
    <p:sldId id="291" r:id="rId25"/>
    <p:sldId id="292" r:id="rId26"/>
    <p:sldId id="290" r:id="rId27"/>
    <p:sldId id="293" r:id="rId28"/>
    <p:sldId id="265" r:id="rId29"/>
  </p:sldIdLst>
  <p:sldSz cx="18288000" cy="10287000"/>
  <p:notesSz cx="6858000" cy="9144000"/>
  <p:embeddedFontLst>
    <p:embeddedFont>
      <p:font typeface="Clear Sans" panose="020B0604020202020204" charset="0"/>
      <p:regular r:id="rId31"/>
    </p:embeddedFont>
    <p:embeddedFont>
      <p:font typeface="Clear Sans Bold" panose="020B0604020202020204" charset="0"/>
      <p:regular r:id="rId32"/>
    </p:embeddedFont>
    <p:embeddedFont>
      <p:font typeface="Clear Sans Medium" panose="020B0604020202020204" charset="0"/>
      <p:regular r:id="rId33"/>
    </p:embeddedFont>
    <p:embeddedFont>
      <p:font typeface="Montserrat Bold" panose="020B0604020202020204" charset="0"/>
      <p:regular r:id="rId34"/>
    </p:embeddedFont>
    <p:embeddedFont>
      <p:font typeface="Montserrat Semi-Bold" panose="020B0604020202020204" charset="0"/>
      <p:regular r:id="rId35"/>
    </p:embeddedFont>
    <p:embeddedFont>
      <p:font typeface="Montserrat Ultra-Bold" panose="020B0604020202020204" charset="0"/>
      <p:regular r:id="rId36"/>
    </p:embeddedFont>
    <p:embeddedFont>
      <p:font typeface="Poppins Semi-Bold" panose="020B0604020202020204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77CF"/>
    <a:srgbClr val="3E67C8"/>
    <a:srgbClr val="F3F5F0"/>
    <a:srgbClr val="F5E5F0"/>
    <a:srgbClr val="F7E0E6"/>
    <a:srgbClr val="5179CC"/>
    <a:srgbClr val="DBFF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264" y="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3:09:04.8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1 541 24575,'0'5'0,"1"-1"0,0 0 0,0 1 0,0-1 0,1 0 0,2 7 0,4 13 0,-3 2 0,-1 1 0,-2 0 0,-1 28 0,2 22 0,-1-56 0,10 32 0,-8-33 0,0-1 0,2 21 0,-4 47 0,-3-54 0,2 0 0,9 55 0,-1-25 0,-2 0 0,-4 0 0,-4 65 0,1-51 0,1-59 0,1 0 0,0 1 0,8 24 0,-5-22 0,5 42 0,-9 4 0,-1-45 0,0 0 0,1-1 0,1 1 0,6 23 0,-2-18 0,-2 1 0,-1 0 0,0 37 0,0 8 0,0-51 0,9 31 0,-8-34 0,0 1 0,2 20 0,-4 245 0,-4-147 0,4-119 0,-1-1 0,2 0 0,7 25 0,-5-22 0,5 42 0,-10 81 0,1 14 0,13-72 0,-8-56 0,2 35 0,-8 74 0,1 24 0,2-147 0,0 0 0,5 16 0,5 29 0,-9-39 0,1 0 0,1-1 0,9 25 0,-6-22 0,10 48 0,-3-1 0,-10-47 0,-1 0 0,4 40 0,-9 45 0,1 23 0,2-112 0,9 33 0,-8-35 0,0 1 0,2 23 0,-2-5 0,11 58 0,-10-64 0,-1 0 0,-1 52 0,-3-52 0,1 0 0,10 53 0,26 98 0,-33-150 0,0 0 0,-3 50 0,2 12 0,-1-73 0,10 33 0,-7-36 0,-1 1 0,1 22 0,-2 264 0,-5-157 0,2 275 0,-1-407 0,-1 0 0,0 0 0,-8 25 0,-3 25 0,-2 12 0,9-54 0,2 0 0,-3 28 0,5 291 0,4-172 0,-2 645 0,2-794 0,0-1 0,1 0 0,2 0 0,12 38 0,-8-29 0,7 37 0,-15-60 0,0 0 0,1 0 0,0 0 0,0 0 0,0-1 0,6 10 0,-6-11 0,1-2 0,0 1 0,0 0 0,1 0 0,-1-1 0,1 0 0,0 0 0,0 0 0,0 0 0,6 3 0,1-1 0,0-1 0,1 0 0,-1 0 0,1-1 0,-1-1 0,1 0 0,0-1 0,19 1 0,-11-1 0,-1 0 0,24 6 0,-16-1 0,31 2 0,-33-6 0,47 12 0,49 16 0,-96-24 0,45 7 0,-3-2 0,26 2 0,-66-10 0,0 1 0,28 7 0,-26-5 0,1-1 0,0-1 0,0-2 0,52-2 0,31 1 0,-26 13 0,-57-8 0,34 2 0,282-6 0,-178-4 0,618 2 0,-760 2 0,-1 0 0,39 10 0,-34-6 0,37 3 0,46-9-451,15 1-439,-107 2 304,32 9 1,-35-8 615,1 0 1,23 2 0,263-3-127,-157-5-187,-117 2 411,-1 1 0,60 10 1,-37-3 241,1-2 1,0-2 0,57-4 0,-92 1-239,-1 1-1,0 0 1,26 8 0,-22-5 70,39 4 0,11-7-202,-43-2 0,1 2 0,50 8 0,-34-2 0,1-2 0,0-2 0,55-3 0,-75 0 0,0 2 0,35 7 0,34 3 0,250-10 26,-178-5-238,376 2-721,-519 2 933,1 0 0,38 9 0,-34-4 0,37 1 0,33-7 0,10 0 0,-88 2 266,31 8 1,-34-7 26,40 5 0,266-6-293,-167-5 0,-91 3 0,77-3 0,-122-1 0,29-7 0,-31 5 0,-1 1 0,22-1 0,-12 1 0,-1-1 0,1-2 0,53-18 0,-34 9 0,-24 7 0,0-1 0,29-16 0,9-5 0,-42 23 0,1-1 0,-2-1 0,1-1 0,-1 0 0,-1-2 0,29-25 0,-31 22 0,0 1 0,-1-1 0,13-18 0,-19 23 0,1 0 0,0 1 0,0 0 0,17-12 0,-15 13 0,-1-1 0,0 0 0,18-21 0,107-173 0,-95 149 0,-32 45 0,0-1 0,-1 0 0,0-1 0,-1 0 0,-1 0 0,6-14 0,68-167 0,-57 141 0,-12 28 0,-1 0 0,-1 0 0,-1 0 0,-1-1 0,-1-1 0,-2 1 0,3-39 0,-6 49-90,0 1 1,1-1-1,1 1 0,0 0 0,1 0 1,1 0-1,0 0 0,9-15 0,-8 13 90,-1 0 0,0 0 0,-1 0 0,3-28 0,1-6 0,1-2-165,-6 34 44,0 0 0,1 0 0,0 1 1,2-1-1,11-26 0,-8 23 171,-1 0 1,-1 0 0,-1-1-1,-1 1 1,4-38-1,-2 15 418,-2 6-275,-2-1-1,-3-43 1,3-32 156,-1 98-349,1 0 0,5-17 0,5-27 0,3-20 0,-10 58 0,-1-1 0,2-30 0,-5-269 0,-4 160 0,4 86 0,-5-89 0,0 144 0,-8-31 0,6 34 0,1-1 0,-2-24 0,4-13 0,1 27 0,0 1 0,-8-39 0,1 23 0,2-1 0,-1-48 0,8-93 0,1 70 0,-1 29 0,-3-98 0,-1 163 0,-8-29 0,6 32 0,1-1 0,-1-20 0,3-30 0,2 40 0,-1 0 0,-9-51 0,2 37 0,2 0 0,-1-50 0,8-92 0,1 70 0,-2 87 0,-1 0 0,-1 0 0,-8-35 0,2 21 0,2 1 0,-1-55 0,8-88 0,1 68 0,-2-488 0,-2 578 0,0 0 0,-9-34 0,5 29 0,-2-32 0,8-89 0,-1-26 0,-2 158 0,-9-31 0,7 33 0,1 0 0,-2-23 0,4-263 0,4 157 0,-2-1182-1365,0 1304-5461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3:09:13.4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24575,'5'0'0,"7"0"0,7 0 0,5 0 0,3 0 0,3 0 0,1 0 0,0 0 0,-4 5 0,-8 8 0,-7 5 0,-5 6 0,-4 4 0,-2 2 0,-2 1 0,0-5-8191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3:09:13.7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24575,'5'-1'0,"0"1"0,-1 0 0,1 0 0,0 1 0,-1-1 0,1 1 0,-1 0 0,1 1 0,-1-1 0,1 1 0,-1 0 0,0 0 0,1 0 0,-1 0 0,-1 1 0,1 0 0,0 0 0,0 0 0,-1 0 0,0 0 0,0 1 0,0-1 0,0 1 0,0 0 0,-1 0 0,1 0 0,2 8 0,-1 1 0,-1 0 0,0 1 0,0-1 0,-2 0 0,1 28 0,-2-23 0,1 0 0,6 30 0,0-4-122,-1-1-1,-2 1 0,-4 73 1,0-80-753,-1-11-5951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3:09:14.3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0 24575,'-6'0'0,"-6"0"0,-1 5 0,2 7 0,2 7 0,3 5 0,2-2-8191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3:09:14.6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123 0 24575,'-5'0'0,"-8"0"0,-5 0 0,-1 5 0,-2 2 0,3 5 0,4 5 0,5 5 0,3 0-8191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3:09:15.3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1 24575,'0'456'0,"0"-446"69,0-1-1,-1 1 0,0 0 0,-4 12 1,4-19-176,0 0 0,0 1 1,0-1-1,-1 0 0,1 0 1,-1 0-1,0 0 0,0 0 1,0 0-1,0-1 0,0 1 1,-1-1-1,1 1 0,-1-1 1,-4 3-1,-10 3-6719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3:09:16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130 153 24575,'1'53'0,"1"-27"0,-2 0 0,-1 0 0,-1 0 0,-10 47 0,-19 50 0,26-104 0,1 1 0,1 0 0,1 0 0,0 33 0,-1 6 0,0-37 0,-8 30 0,6-32 0,-4 40 0,5 8 0,8 104 0,-3-166 0,-1-1 0,1 1 0,0-1 0,0 1 0,1-1 0,0 0 0,0 1 0,0-1 0,0 0 0,1 0 0,0-1 0,0 1 0,0 0 0,0-1 0,1 0 0,0 0 0,0 0 0,0 0 0,0-1 0,1 1 0,-1-1 0,1 0 0,0-1 0,0 1 0,0-1 0,0 0 0,0 0 0,1 0 0,-1-1 0,1 0 0,10 1 0,135 16 0,-133-15 0,1 0 0,0-2 0,0 0 0,-1-1 0,20-2 0,-32 1 0,1 0 0,-1-1 0,1 0 0,-1 0 0,0 0 0,0-1 0,0 0 0,0 0 0,0 0 0,-1-1 0,1 0 0,-1 0 0,0 0 0,-1-1 0,1 0 0,-1 0 0,7-9 0,1-3 0,-1-1 0,-1 1 0,-1-2 0,10-25 0,-7 6 0,10-43 0,-11 31 0,-5 29 0,-2-1 0,4-35 0,-6-305 0,-4 179 0,2 174 0,-1 0 0,0 1 0,0-1 0,0 0 0,-1 1 0,-1-1 0,1 1 0,-1 0 0,-1 0 0,0 0 0,0 0 0,0 0 0,-1 1 0,0 0 0,0 0 0,-1 0 0,0 1 0,0-1 0,-1 2 0,0-1 0,0 1 0,0 0 0,0 0 0,-12-5 0,2 1 0,0 1 0,-1 0 0,0 1 0,0 1 0,0 1 0,0 1 0,-1 0 0,-25-1 0,-124 6 0,64 0 0,93-1-227,0 1-1,0 0 1,0 1-1,0 0 1,-12 4-1,4 1-6598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3:09:17.0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153 0 24575,'-6'7'0,"0"0"0,1 1 0,0 0 0,0-1 0,1 1 0,0 1 0,1-1 0,-6 17 0,2 7 0,-5 38 0,-4 15 0,-21 66 0,24-98 0,7-33 0,1 0 0,-3 39 0,7 180 0,2-115 0,-1-113 0,1 0 0,0 0 0,1 0 0,0 0 0,1 0 0,0 0 0,6 15 0,-6-21 0,-1 0 0,1 0 0,-1 0 0,1 0 0,1-1 0,-1 1 0,1-1 0,0 0 0,0 0 0,0 0 0,0-1 0,1 1 0,-1-1 0,1 0 0,0 0 0,9 3 0,2 0 0,-9-4 0,0 0 0,-1 0 0,1 1 0,11 7 0,-15-8 0,-1 0 0,0 0 0,0 0 0,0 0 0,0 0 0,0 1 0,-1-1 0,1 0 0,0 1 0,-1 0 0,0-1 0,0 1 0,0 0 0,0 0 0,1 4 0,-1 5 0,0 0 0,0 0 0,-2-1 0,1 1 0,-2 0 0,1 0 0,-1-1 0,-1 1 0,-4 11 0,1-3 0,2-1 0,-3 24 0,3-2 0,-12 49 0,11-58-190,2 0-1,1 0 0,2 46 0,-1 38-230,-2-95 421,-9 32 0,8-34 0,0 0 0,-2 22 0,4 167 908,3-114-632,-1-85-549,0 0 0,1 0 0,0 0 0,3 9 0,2 2-6553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3:09:18.2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2 884 24575,'-1'-35'0,"1"10"0,2-29 0,-1 46 0,0 0 0,0 1 0,1 0 0,0-1 0,1 1 0,-1 0 0,2 0 0,3-8 0,7-9 0,16-45 0,-16 36 0,-10 26 0,-1 1 0,1 0 0,0 0 0,0 0 0,1 1 0,-1 0 0,1-1 0,10-7 0,7-3 0,23-14 0,11-7 0,-26 10 0,-23 21 0,-1-1 0,1 1 0,0 1 0,0-1 0,1 1 0,-1 0 0,1 1 0,0 0 0,15-5 0,-13 6 0,0 0 0,0 0 0,-1-1 0,1 0 0,-1-1 0,16-11 0,23-10 0,-35 20 0,-1 0 0,-1-1 0,19-14 0,-19 11 0,0 1 0,0 0 0,1 0 0,0 1 0,1 1 0,0 0 0,0 1 0,19-7 0,10-2-509,77-38-1,-106 46 492,23-8 18,-25 11 0,-1 0 0,21-11 0,-19 8 40,0 0 0,0 2 0,1 0 0,0 0 0,0 1 0,0 0 0,1 1 0,26-2 0,7 3 241,61 4 0,-30 1-166,497-3-115,-556 1-137,1 2 0,0 0 0,29 8 0,-4 0-11,-9-2 148,-1 1 0,0 2 0,59 30 0,-81-37-132,0-1-1,0 0 1,1-1-1,24 4 1,17 3 261,-35-5 304,-9-2-494,0 0 0,0 0 0,0 0 1,-1 2-1,0-1 0,17 11 0,81 59 602,-90-61-481,33 18-1,-34-22-61,-1 0-1,-1 1 0,25 21 1,-10-3 193,-2 1-1,49 65 1,13 18-191,-60-77 0,-23-29 0,-1 0 0,-1 1 0,1 0 0,-1 0 0,7 13 0,8 18 0,36 50 0,-30-50 0,20 42 0,-39-67 0,-1-1 0,-1 1 0,0 0 0,-1 1 0,0 0 0,-1-1 0,0 1 0,0 21 0,0-7 0,2-2 0,0 1 0,1 0 0,16 38 0,-7-20 0,-8-22 0,0-5 0,-2 1 0,0-1 0,-1 2 0,2 28 0,-4-28 0,1 0 0,7 23 0,3 28 0,-4-20-1365,-3-32-5461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3:09:19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0 552 24575,'57'-1'0,"-33"-1"0,1 2 0,-1 0 0,1 2 0,25 5 0,-44-6 0,-1 0 0,0 1 0,0 0 0,0 0 0,0 1 0,0-1 0,0 1 0,0 0 0,6 6 0,-2 0 0,0 0 0,13 20 0,-19-25 0,6 6 0,1 0 0,0 0 0,1-1 0,0 0 0,1-1 0,16 10 0,-9-6 0,25 20 0,-19-8 0,-12-11 0,28 21 0,-38-32 0,0 1 0,0-1 0,1-1 0,-1 1 0,1 0 0,-1-1 0,1 0 0,-1 1 0,1-1 0,0-1 0,0 1 0,-1-1 0,1 1 0,0-1 0,4 0 0,-7-1 0,1 1 0,0-1 0,0 0 0,0 0 0,0 1 0,-1-1 0,1 0 0,0-1 0,-1 1 0,1 0 0,-1 0 0,1-1 0,-1 1 0,1-1 0,-1 1 0,0-1 0,0 0 0,0 1 0,0-1 0,0 0 0,0 0 0,-1 1 0,1-1 0,0 0 0,-1 0 0,1-3 0,1-6 0,-1 0 0,1 0 0,-2-16 0,0 22 0,-3-105 0,0 58 0,5-65 0,1 95 0,11-37 0,-3 15 0,1-5 0,-5 22 0,5-44 0,-9 46-273,1 0 0,1 0 0,2 1 0,17-47 0,-16 53-6553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3:09:22.4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1637 24575,'1'-4'0,"1"1"0,-1-1 0,1 1 0,0-1 0,0 1 0,0 0 0,0 0 0,0 0 0,1 0 0,0 0 0,5-4 0,-1-1 0,-5 7 0,15-17 0,0-1 0,-1 0 0,-1-1 0,25-44 0,1-6 0,-30 53 0,0-1 0,-1 0 0,13-35 0,-16 38 0,0-1 0,1 1 0,1 1 0,0 0 0,1 0 0,0 0 0,24-22 0,25-33 0,4-15 0,140-142 0,-183 207 0,0 1 0,1 0 0,36-22 0,62-46 0,-39 25 0,-41 31-327,61-63 0,-86 79 309,-6 8 18,0 0 0,0 0 0,0 1 0,1 0 0,0 0 0,16-5 0,-15 6 0,1-1 0,-1 0 0,0 0 0,16-13 0,113-89 0,-126 99-5,1 1 1,0 0 0,0 1-1,1 0 1,23-5-1,-18 6 51,-2-1 1,33-15-1,-7 1 66,0 2 0,1 2 0,0 2 0,78-13 0,-71 20-112,1 3 0,-1 1 0,58 6 0,-14-1 0,-40-2 0,0 2 0,73 14 0,-101-12 0,-1 2 0,0 1 0,0 1 0,34 15 0,-34-11 0,42 11 0,-40-14 0,33 14 0,-53-19 0,0 1 0,0 0 0,0 0 0,-1 1 0,0 0 0,0 1 0,10 10 0,43 54 0,40 41 0,-29-34 0,-52-57 0,26 37 0,13 13 0,-39-52 0,-11-10 0,0 0 0,0 0 0,0 0 0,-1 1 0,-1 1 0,0-1 0,0 1 0,8 20 0,-4-1 0,28 54 0,-20-41 0,-14-31 0,0-1 0,1 0 0,8 14 0,-3-8-341,0 0 0,0 1-1,9 26 1,-13-25-6485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3:09:06.6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853 39 24575,'1'-1'0,"0"1"0,0 0 0,0 0 0,0-1 0,0 1 0,0-1 0,-1 1 0,1 0 0,0-1 0,0 0 0,0 1 0,-1-1 0,1 0 0,0 1 0,-1-1 0,1 0 0,0 0 0,-1 1 0,1-1 0,-1 0 0,1 0 0,-1 0 0,0 0 0,1 0 0,-1 0 0,0 0 0,0 0 0,1-1 0,-1 2 0,0-1 0,0 1 0,0-1 0,1 1 0,-1-1 0,0 1 0,0-1 0,0 1 0,0-1 0,0 1 0,0-1 0,0 0 0,0 1 0,0-1 0,-1 1 0,1-1 0,0 1 0,0-1 0,0 1 0,-1-1 0,1 1 0,0-1 0,0 1 0,-1-1 0,1 1 0,0 0 0,-1-1 0,1 1 0,-1-1 0,1 1 0,-1 0 0,1-1 0,0 1 0,-1 0 0,1 0 0,-1-1 0,1 1 0,-1 0 0,0 0 0,1 0 0,-1 0 0,1 0 0,-1 0 0,1-1 0,-1 1 0,1 0 0,-1 1 0,-3 0 0,0 0 0,1 1 0,-1-1 0,1 1 0,-1 0 0,1 0 0,0 1 0,0-1 0,0 1 0,0-1 0,0 1 0,1 0 0,-1 0 0,1 0 0,-3 5 0,-2 3 0,1-1 0,0 1 0,-8 21 0,4-3 0,1 0 0,2 0 0,1 1 0,-4 59 0,8-67 0,-1 1 0,-7 25 0,5-24 0,-4 41 0,6-33 0,-1 1 0,-9 34 0,4-28 0,-22 80 0,26-104 0,0 0 0,-1-1 0,-1 0 0,-1-1 0,-16 25 0,18-29 0,0 0 0,1 1 0,0 0 0,0 0 0,-3 14 0,5-16 0,1 0 0,-1 0 0,-1 0 0,1 0 0,-1-1 0,-1 0 0,1 0 0,-1 0 0,-12 12 0,-102 68 0,108-78 0,-1 0 0,1-1 0,-2 0 0,1-1 0,-1 0 0,0-1 0,0-1 0,-1 0 0,0 0 0,1-1 0,-2-1 0,1-1 0,-15 2 0,18-4 0,-1 0 0,1-1 0,-1 0 0,1 0 0,-1-1 0,1 0 0,-18-8 0,24 9 0,1-1 0,-1-1 0,1 1 0,0-1 0,0 1 0,0-1 0,1 0 0,-1-1 0,1 1 0,-1-1 0,1 1 0,0-1 0,0 0 0,1 0 0,-1 0 0,1-1 0,0 1 0,0 0 0,0-1 0,1 1 0,-1-6 0,-2-11 0,2 1 0,0 0 0,2-1 0,0 0 0,4-22 0,-4 40 0,0 0 0,1 0 0,0 0 0,-1 0 0,1 0 0,0 0 0,1 0 0,-1 1 0,0-1 0,1 0 0,0 1 0,-1-1 0,1 1 0,0 0 0,0-1 0,1 1 0,-1 0 0,0 0 0,1 0 0,-1 1 0,1-1 0,0 0 0,-1 1 0,1 0 0,0 0 0,0 0 0,0 0 0,0 0 0,0 0 0,3 0 0,0 1 0,0-1 0,0 1 0,0 0 0,0 1 0,0 0 0,0-1 0,0 2 0,0-1 0,-1 1 0,1 0 0,0 0 0,-1 0 0,1 1 0,7 5 0,11 11 0,34 32 0,3 3 0,-10-12-265,-3 2-1,44 52 0,-71-69 477,30 47-1,-32-43-22,28 32 0,-41-55-188,0 1 0,0 0 0,-1 0 0,0 0 0,0 1 0,4 12 0,14 62 0,-7-21 0,14 59 0,-26-104-341,1 0 0,-2 1-1,1 28 1,-3-22-6485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3:09:23.1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0 601 24575,'10'0'0,"24"0"0,0 1 0,66 11 0,-75-8 0,0 2 0,-1 1 0,0 1 0,34 17 0,105 66 0,-144-79 0,1-2 0,35 14 0,-44-21 0,-1 0 0,1 0 0,-1-1 0,1-1 0,0 0 0,-1 0 0,19-2 0,-26 1 0,0-1 0,0 1 0,0-1 0,0 1 0,0-1 0,0 0 0,-1 0 0,1-1 0,0 1 0,-1-1 0,1 1 0,-1-1 0,1 0 0,-1 0 0,0 0 0,0 0 0,0 0 0,0 0 0,0-1 0,0 1 0,-1 0 0,1-1 0,-1 0 0,0 1 0,1-1 0,-1 0 0,-1 0 0,1 0 0,1-4 0,0-8 0,0-1 0,-1 1 0,-1-1 0,-2-22 0,1 17 0,-3-436-1,4 306-1363,0 125-5462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3:09:2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185 0 24575,'-5'0'0,"-2"5"0,-4 2 0,-1 4 0,1 6 0,-1 1 0,0 1 0,-3-2 0,2 1 0,-3-2 0,2 1 0,-2-2 0,1 1 0,4 3 0,3 4 0,4 2 0,2-2-8191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3:09:09.6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24575,'0'878'-1365,"0"-852"-5461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3:09:10.0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 24575,'87'-1'0,"99"3"0,-153 3-140,0 1-1,0 1 0,39 15 1,-49-14-663,-3-2-6023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3:09:10.7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24575,'0'19'0,"1"-1"0,0 0 0,2 0 0,5 22 0,-6-33 0,0 1 0,1-1 0,0 0 0,0 0 0,1 0 0,0 0 0,0 0 0,1-1 0,-1 0 0,1 0 0,1 0 0,8 7 0,89 62 0,-94-71 0,1 0 0,-1 0 0,1 0 0,1-1 0,-1-1 0,0 0 0,0 0 0,21 0 0,34 7 0,15 6 0,-73-14 0,0 0 0,1-1 0,-1 0 0,1 0 0,-1 0 0,1-1 0,-1 0 0,12-4 0,-16 3 0,0 0 0,0 0 0,0 0 0,0-1 0,-1 1 0,1-1 0,-1 1 0,0-1 0,1 0 0,-1 0 0,0 0 0,-1 0 0,1 0 0,-1-1 0,1 1 0,-1 0 0,0-1 0,0 1 0,0-1 0,-1 1 0,1-1 0,-1-4 0,1 3 0,-1 1 0,1-1 0,-1 0 0,-1 1 0,1-1 0,0 0 0,-1 1 0,0-1 0,0 1 0,-1-1 0,1 1 0,-1-1 0,0 1 0,0 0 0,0 0 0,-6-7 0,-2 3 0,0 0 0,-1 1 0,0 0 0,0 1 0,-1 1 0,0-1 0,-18-4 0,-31-16 0,38 16 0,0 1 0,-1 2 0,-40-9 0,37 9 0,8 3 0,-1 1 0,1 1 0,0 0 0,0 1 0,-24 3 0,41-2 0,1 0 0,-1 0 0,0 1 0,0-1 0,0 1 0,0-1 0,0 1 0,0 0 0,1-1 0,-1 1 0,-2 2 0,3-2 0,1-1 0,-1 0 0,1 1 0,-1 0 0,1-1 0,-1 1 0,1-1 0,0 1 0,-1-1 0,1 1 0,0 0 0,0-1 0,-1 1 0,1 0 0,0-1 0,0 1 0,0 0 0,0-1 0,0 1 0,0 0 0,0 0 0,0 0 0,1 1 0,0 1 0,0-1 0,0 0 0,0 0 0,0 0 0,0 0 0,1 0 0,-1 0 0,1 0 0,-1 0 0,1-1 0,0 1 0,0-1 0,0 1 0,-1-1 0,4 2 0,20 10-1365,-1-2-5461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3:09:11.5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372 64 24575,'0'0'0,"1"0"0,0 0 0,-1 0 0,1 0 0,-1 0 0,1 0 0,-1 0 0,1 0 0,-1 0 0,1 0 0,-1-1 0,1 1 0,-1 0 0,1 0 0,-1 0 0,1-1 0,-1 1 0,1 0 0,-1-1 0,2 0 0,-4-7 0,-17-10 0,9 13 0,0 0 0,-1 1 0,1 0 0,-1 1 0,0 0 0,0 0 0,-19-1 0,-83 1 0,96 3 0,9 0 0,0 1 0,-1-1 0,1 1 0,-1 1 0,1 0 0,-15 5 0,20-6 0,0 0 0,0 1 0,0 0 0,1-1 0,-1 1 0,0 0 0,1 1 0,-1-1 0,1 0 0,0 1 0,0-1 0,0 1 0,0 0 0,0-1 0,0 1 0,1 0 0,-1 0 0,1 0 0,0 1 0,-1 3 0,-2 17 0,1 1 0,1-1 0,1 1 0,6 47 0,-2-3 0,-3-62 0,0 4 0,0 1 0,1 0 0,0 0 0,6 19 0,-6-27 0,0-1 0,1 1 0,-1-1 0,1 0 0,0 1 0,0-1 0,0 0 0,0 0 0,1 0 0,-1-1 0,1 1 0,0-1 0,0 1 0,0-1 0,0 0 0,0 0 0,0 0 0,1 0 0,3 1 0,14 5 0,0 0 0,1-1 0,-1-2 0,1 0 0,0-1 0,1-1 0,-1-1 0,0-2 0,25-1 0,-43 1 0,0-1 0,0 0 0,0 0 0,0 0 0,0 0 0,0-1 0,0 0 0,0 0 0,0 0 0,-1 0 0,1 0 0,-1-1 0,0 1 0,1-1 0,-1 0 0,0 0 0,-1 0 0,1-1 0,-1 1 0,1-1 0,-1 1 0,0-1 0,0 0 0,-1 0 0,1 0 0,-1 0 0,0 0 0,2-6 0,0-11 0,0 0 0,-1 0 0,-1-1 0,-3-29 0,1 26 0,-1-85 0,2 110 0,0 0 0,0 0 0,0 0 0,0 0 0,0 0 0,0 0 0,0 0 0,0 0 0,0 0 0,0 0 0,0 0 0,0 0 0,0 0 0,0 0 0,0 0 0,1 0 0,-1 0 0,0 0 0,0 0 0,0 0 0,0 0 0,0 0 0,0 0 0,0 0 0,0 0 0,0 0 0,0 0 0,0 0 0,0 0 0,0 0 0,0 0 0,0 0 0,0 0 0,1 0 0,-1 0 0,0 0 0,0 0 0,0 0 0,0 0 0,0 0 0,0 0 0,0 0 0,0 0 0,0 0 0,0 0 0,5 11 0,5 18 0,15 130 0,-16-112 163,-6-25-109,9 31 1,-10-47-219,0 1 0,0-1 1,1 0-1,0 0 0,1 0 1,-1-1-1,1 1 0,0-1 1,5 6-1,8 4-6662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3:09:11.8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24575,'6'0'0,"6"0"0,6 0 0,6 0 0,4 0 0,2 0 0,1 0 0,1 0 0,-1 5 0,0 2 0,0 5 0,0 5 0,-6 6 0,-1-2 0,0-5 0,1 2 0,-4-4-8191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3:09:12.4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520 61 24575,'-1'0'0,"1"0"0,0 0 0,0 0 0,0 0 0,0 0 0,0 0 0,0 0 0,0 0 0,0 0 0,0 0 0,0 0 0,0 0 0,0 0 0,0 0 0,0-1 0,0 1 0,0 0 0,0 0 0,0 0 0,0 0 0,0 0 0,0 0 0,0 0 0,0 0 0,0 0 0,0 0 0,0 0 0,0 0 0,0 0 0,0 0 0,0 0 0,0-1 0,0 1 0,0 0 0,0 0 0,0 0 0,0 0 0,1 0 0,-1 0 0,0 0 0,0 0 0,0 0 0,0 0 0,0 0 0,0 0 0,0 0 0,0 0 0,0 0 0,0 0 0,0 0 0,0 0 0,0 0 0,0 0 0,0 0 0,1 0 0,-1 0 0,0 0 0,-10-6 0,-15-4 0,-1 4 0,-46-3 0,-8-1 0,47 3 0,0 2 0,0 1 0,0 2 0,-49 3 0,80-1 0,-1 0 0,0 1 0,0-1 0,1 1 0,-1 0 0,0 0 0,1 0 0,-1 0 0,1 0 0,0 0 0,-1 1 0,1-1 0,0 1 0,0 0 0,-1 0 0,1-1 0,1 1 0,-1 0 0,0 1 0,0-1 0,1 0 0,-1 0 0,1 1 0,0-1 0,-1 4 0,-2 5 0,1 0 0,1 0 0,0 0 0,-1 23 0,-2 13 0,-4 15 0,3 0 0,3 1 0,5 77 0,0-28 0,-3-74 0,0-24 0,0-1 0,1 1 0,1-1 0,0 0 0,1 1 0,0-1 0,8 24 0,-9-34 0,1 0 0,0 0 0,0 0 0,0-1 0,0 1 0,0 0 0,1-1 0,-1 0 0,1 1 0,-1-1 0,1 0 0,0 0 0,0-1 0,0 1 0,0-1 0,0 1 0,1-1 0,-1 0 0,0 0 0,0 0 0,6 0 0,8 1 0,0-1 0,0 0 0,21-3 0,6 1 0,-22 3 0,36 9 0,-36-7 0,32 4 0,-38-7-195,1 0 0,-1-1 0,1-1 0,-1 0 0,0-1 0,23-6 0,-19 1-6631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3:09:13.0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0 576 24575,'2'-4'0,"-1"1"0,1-1 0,-1 1 0,1-1 0,0 1 0,0 0 0,1-1 0,-1 1 0,1 0 0,-1 1 0,6-5 0,-1 0 0,25-25 0,-23 23 0,1 0 0,-1-1 0,0 0 0,-1 0 0,0-1 0,-1 0 0,12-23 0,36-83 0,-37 81 0,0-1 0,12-39 0,-23 53 0,1 0 0,0 1 0,14-23 0,-22 44 0,0 1 0,0-1 0,1 1 0,-1-1 0,0 1 0,0-1 0,1 0 0,-1 1 0,1-1 0,-1 1 0,0 0 0,1-1 0,-1 1 0,1-1 0,-1 1 0,1 0 0,-1-1 0,1 1 0,-1 0 0,1-1 0,0 1 0,-1 0 0,1 0 0,1-1 0,-2 2 0,1-1 0,-1 1 0,1-1 0,-1 1 0,0-1 0,1 1 0,-1-1 0,1 1 0,-1-1 0,0 1 0,0-1 0,1 1 0,-1 0 0,0-1 0,0 1 0,0-1 0,1 1 0,-1 0 0,0 0 0,3 40 0,-3-38 0,0 499 0,-2-209 0,2-234-1365,0-33-5461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BEFA0E-2E5D-433E-92E5-98E8AAEDD490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FB3925-2924-4673-B860-D5CAABB04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41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B3925-2924-4673-B860-D5CAABB043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16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3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9" Type="http://schemas.openxmlformats.org/officeDocument/2006/relationships/image" Target="../media/image36.png"/><Relationship Id="rId3" Type="http://schemas.openxmlformats.org/officeDocument/2006/relationships/image" Target="../media/image18.png"/><Relationship Id="rId21" Type="http://schemas.openxmlformats.org/officeDocument/2006/relationships/image" Target="../media/image27.png"/><Relationship Id="rId34" Type="http://schemas.openxmlformats.org/officeDocument/2006/relationships/customXml" Target="../ink/ink16.xml"/><Relationship Id="rId42" Type="http://schemas.openxmlformats.org/officeDocument/2006/relationships/customXml" Target="../ink/ink20.xml"/><Relationship Id="rId7" Type="http://schemas.openxmlformats.org/officeDocument/2006/relationships/image" Target="../media/image20.png"/><Relationship Id="rId12" Type="http://schemas.openxmlformats.org/officeDocument/2006/relationships/customXml" Target="../ink/ink5.xml"/><Relationship Id="rId17" Type="http://schemas.openxmlformats.org/officeDocument/2006/relationships/image" Target="../media/image25.png"/><Relationship Id="rId25" Type="http://schemas.openxmlformats.org/officeDocument/2006/relationships/image" Target="../media/image29.png"/><Relationship Id="rId33" Type="http://schemas.openxmlformats.org/officeDocument/2006/relationships/image" Target="../media/image33.png"/><Relationship Id="rId38" Type="http://schemas.openxmlformats.org/officeDocument/2006/relationships/customXml" Target="../ink/ink18.xml"/><Relationship Id="rId2" Type="http://schemas.openxmlformats.org/officeDocument/2006/relationships/image" Target="../media/image1.jpe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31.png"/><Relationship Id="rId41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22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35.png"/><Relationship Id="rId40" Type="http://schemas.openxmlformats.org/officeDocument/2006/relationships/customXml" Target="../ink/ink19.xml"/><Relationship Id="rId45" Type="http://schemas.openxmlformats.org/officeDocument/2006/relationships/image" Target="../media/image39.png"/><Relationship Id="rId5" Type="http://schemas.openxmlformats.org/officeDocument/2006/relationships/image" Target="../media/image19.png"/><Relationship Id="rId15" Type="http://schemas.openxmlformats.org/officeDocument/2006/relationships/image" Target="../media/image24.png"/><Relationship Id="rId23" Type="http://schemas.openxmlformats.org/officeDocument/2006/relationships/image" Target="../media/image28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10" Type="http://schemas.openxmlformats.org/officeDocument/2006/relationships/customXml" Target="../ink/ink4.xml"/><Relationship Id="rId19" Type="http://schemas.openxmlformats.org/officeDocument/2006/relationships/image" Target="../media/image26.png"/><Relationship Id="rId31" Type="http://schemas.openxmlformats.org/officeDocument/2006/relationships/image" Target="../media/image32.png"/><Relationship Id="rId44" Type="http://schemas.openxmlformats.org/officeDocument/2006/relationships/customXml" Target="../ink/ink21.xml"/><Relationship Id="rId4" Type="http://schemas.openxmlformats.org/officeDocument/2006/relationships/customXml" Target="../ink/ink1.xml"/><Relationship Id="rId9" Type="http://schemas.openxmlformats.org/officeDocument/2006/relationships/image" Target="../media/image21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30.png"/><Relationship Id="rId30" Type="http://schemas.openxmlformats.org/officeDocument/2006/relationships/customXml" Target="../ink/ink14.xml"/><Relationship Id="rId35" Type="http://schemas.openxmlformats.org/officeDocument/2006/relationships/image" Target="../media/image34.png"/><Relationship Id="rId43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67764" y="2934294"/>
            <a:ext cx="7376236" cy="6122276"/>
          </a:xfrm>
          <a:custGeom>
            <a:avLst/>
            <a:gdLst/>
            <a:ahLst/>
            <a:cxnLst/>
            <a:rect l="l" t="t" r="r" b="b"/>
            <a:pathLst>
              <a:path w="7376236" h="6122276">
                <a:moveTo>
                  <a:pt x="0" y="0"/>
                </a:moveTo>
                <a:lnTo>
                  <a:pt x="7376236" y="0"/>
                </a:lnTo>
                <a:lnTo>
                  <a:pt x="7376236" y="6122275"/>
                </a:lnTo>
                <a:lnTo>
                  <a:pt x="0" y="61222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12877800" y="5215996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10066789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0066789" y="0"/>
                </a:lnTo>
                <a:lnTo>
                  <a:pt x="10066789" y="8229600"/>
                </a:lnTo>
                <a:close/>
              </a:path>
            </a:pathLst>
          </a:custGeom>
          <a:blipFill>
            <a:blip r:embed="rId4">
              <a:alphaModFix amt="31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458891" y="2138291"/>
            <a:ext cx="4785953" cy="478595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0310479">
            <a:off x="14991300" y="3224070"/>
            <a:ext cx="2229637" cy="222963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367864" y="1100865"/>
            <a:ext cx="399158" cy="63290"/>
            <a:chOff x="0" y="0"/>
            <a:chExt cx="105128" cy="1666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367864" y="1243254"/>
            <a:ext cx="399158" cy="63290"/>
            <a:chOff x="0" y="0"/>
            <a:chExt cx="105128" cy="1666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780306" y="3217545"/>
            <a:ext cx="6662639" cy="1975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1">
                <a:solidFill>
                  <a:srgbClr val="3E67C8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Paths in HUST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780307" y="2210037"/>
            <a:ext cx="6662639" cy="1037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Finding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861018" y="968777"/>
            <a:ext cx="1117100" cy="333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2"/>
              </a:lnSpc>
            </a:pPr>
            <a:r>
              <a:rPr lang="en-US" sz="1865" b="1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About us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32346" y="971550"/>
            <a:ext cx="2141695" cy="317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1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DSA TOPIC 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226856" y="972937"/>
            <a:ext cx="1621100" cy="333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2"/>
              </a:lnSpc>
            </a:pPr>
            <a:r>
              <a:rPr lang="en-US" sz="1865" b="1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Home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258410" y="972937"/>
            <a:ext cx="1117100" cy="333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2"/>
              </a:lnSpc>
            </a:pPr>
            <a:r>
              <a:rPr lang="en-US" sz="1865" b="1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Startegy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454281" y="968777"/>
            <a:ext cx="1016339" cy="333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1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Contact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57214" y="9358745"/>
            <a:ext cx="1621100" cy="333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1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01</a:t>
            </a:r>
          </a:p>
        </p:txBody>
      </p:sp>
      <p:sp>
        <p:nvSpPr>
          <p:cNvPr id="26" name="AutoShape 26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7" name="Title 6">
            <a:extLst>
              <a:ext uri="{FF2B5EF4-FFF2-40B4-BE49-F238E27FC236}">
                <a16:creationId xmlns:a16="http://schemas.microsoft.com/office/drawing/2014/main" id="{B044C0AB-0A55-90BF-A8E8-2429ACB9716E}"/>
              </a:ext>
            </a:extLst>
          </p:cNvPr>
          <p:cNvSpPr txBox="1">
            <a:spLocks/>
          </p:cNvSpPr>
          <p:nvPr/>
        </p:nvSpPr>
        <p:spPr>
          <a:xfrm>
            <a:off x="9780306" y="5215996"/>
            <a:ext cx="8507694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3200" b="0">
                <a:solidFill>
                  <a:srgbClr val="002060"/>
                </a:solidFill>
                <a:latin typeface="Montserrat Bold" panose="020B0604020202020204" charset="0"/>
              </a:rPr>
              <a:t>Members:</a:t>
            </a:r>
          </a:p>
          <a:p>
            <a:r>
              <a:rPr lang="en-US" sz="3200" b="0">
                <a:solidFill>
                  <a:srgbClr val="002060"/>
                </a:solidFill>
                <a:latin typeface="Montserrat Bold" panose="020B0604020202020204" charset="0"/>
              </a:rPr>
              <a:t>Lương Sơn Tùng – 20233944</a:t>
            </a:r>
          </a:p>
          <a:p>
            <a:r>
              <a:rPr lang="en-US" sz="3200" b="0">
                <a:solidFill>
                  <a:srgbClr val="002060"/>
                </a:solidFill>
                <a:latin typeface="Montserrat Bold" panose="020B0604020202020204" charset="0"/>
              </a:rPr>
              <a:t>Bùi Nguyên Vũ – 20224352</a:t>
            </a:r>
          </a:p>
          <a:p>
            <a:r>
              <a:rPr lang="en-US" sz="3200" b="0">
                <a:solidFill>
                  <a:srgbClr val="002060"/>
                </a:solidFill>
                <a:latin typeface="Montserrat Bold" panose="020B0604020202020204" charset="0"/>
              </a:rPr>
              <a:t>Ngô Quang Vinh – 20233946</a:t>
            </a:r>
          </a:p>
          <a:p>
            <a:endParaRPr lang="en-US" sz="3200" b="0">
              <a:solidFill>
                <a:srgbClr val="002060"/>
              </a:solidFill>
              <a:latin typeface="Montserrat Bold" panose="020B0604020202020204" charset="0"/>
            </a:endParaRPr>
          </a:p>
          <a:p>
            <a:r>
              <a:rPr lang="en-US" sz="3200" b="0">
                <a:solidFill>
                  <a:srgbClr val="002060"/>
                </a:solidFill>
                <a:latin typeface="Montserrat Bold" panose="020B0604020202020204" charset="0"/>
              </a:rPr>
              <a:t>Instructor: PGS. TS. </a:t>
            </a:r>
            <a:r>
              <a:rPr lang="en-US" sz="3200" b="0" err="1">
                <a:solidFill>
                  <a:srgbClr val="002060"/>
                </a:solidFill>
                <a:latin typeface="Montserrat Bold" panose="020B0604020202020204" charset="0"/>
              </a:rPr>
              <a:t>Trần</a:t>
            </a:r>
            <a:r>
              <a:rPr lang="en-US" sz="3200" b="0">
                <a:solidFill>
                  <a:srgbClr val="002060"/>
                </a:solidFill>
                <a:latin typeface="Montserrat Bold" panose="020B0604020202020204" charset="0"/>
              </a:rPr>
              <a:t> Thị Thanh Hải</a:t>
            </a:r>
          </a:p>
          <a:p>
            <a:endParaRPr lang="en-US" sz="2800" b="0">
              <a:latin typeface="Montserrat Bold" panose="020B0604020202020204" charset="0"/>
            </a:endParaRPr>
          </a:p>
          <a:p>
            <a:endParaRPr lang="en-US" sz="2800" b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B700A-7E71-4E63-E0CC-A608D7628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2F945E7-BAA0-EE99-04E2-6DF341E49C1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840CA93C-6CD8-C153-00AD-562C1DF8417B}"/>
              </a:ext>
            </a:extLst>
          </p:cNvPr>
          <p:cNvSpPr/>
          <p:nvPr/>
        </p:nvSpPr>
        <p:spPr>
          <a:xfrm>
            <a:off x="-609600" y="1257300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5D5C10DB-3413-FE54-664B-DFF5CC2A07D2}"/>
              </a:ext>
            </a:extLst>
          </p:cNvPr>
          <p:cNvSpPr txBox="1"/>
          <p:nvPr/>
        </p:nvSpPr>
        <p:spPr>
          <a:xfrm>
            <a:off x="457200" y="9733295"/>
            <a:ext cx="1621100" cy="317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1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10</a:t>
            </a:r>
          </a:p>
        </p:txBody>
      </p:sp>
      <p:sp>
        <p:nvSpPr>
          <p:cNvPr id="25" name="TextBox 18">
            <a:extLst>
              <a:ext uri="{FF2B5EF4-FFF2-40B4-BE49-F238E27FC236}">
                <a16:creationId xmlns:a16="http://schemas.microsoft.com/office/drawing/2014/main" id="{96088EE0-4C0D-8D47-337D-2386FBB22A13}"/>
              </a:ext>
            </a:extLst>
          </p:cNvPr>
          <p:cNvSpPr txBox="1"/>
          <p:nvPr/>
        </p:nvSpPr>
        <p:spPr>
          <a:xfrm>
            <a:off x="609600" y="168107"/>
            <a:ext cx="13639800" cy="902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5400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Data Structure</a:t>
            </a:r>
          </a:p>
        </p:txBody>
      </p:sp>
      <p:sp>
        <p:nvSpPr>
          <p:cNvPr id="26" name="Title 6">
            <a:extLst>
              <a:ext uri="{FF2B5EF4-FFF2-40B4-BE49-F238E27FC236}">
                <a16:creationId xmlns:a16="http://schemas.microsoft.com/office/drawing/2014/main" id="{CCF169BE-FF52-79B5-4FBC-BFC28C4E6907}"/>
              </a:ext>
            </a:extLst>
          </p:cNvPr>
          <p:cNvSpPr txBox="1">
            <a:spLocks/>
          </p:cNvSpPr>
          <p:nvPr/>
        </p:nvSpPr>
        <p:spPr>
          <a:xfrm>
            <a:off x="488621" y="1730429"/>
            <a:ext cx="8507694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3600" b="0">
                <a:solidFill>
                  <a:srgbClr val="002060"/>
                </a:solidFill>
                <a:latin typeface="Montserrat Bold" panose="020B0604020202020204" charset="0"/>
              </a:rPr>
              <a:t>d) Queue ( Priority Queue )</a:t>
            </a:r>
          </a:p>
          <a:p>
            <a:pPr marL="1657350" lvl="2" indent="-742950">
              <a:buFont typeface="+mj-lt"/>
              <a:buAutoNum type="alphaLcParenR"/>
            </a:pPr>
            <a:endParaRPr lang="en-US" sz="400" b="0">
              <a:solidFill>
                <a:srgbClr val="002060"/>
              </a:solidFill>
              <a:latin typeface="Montserrat Bold" panose="020B0604020202020204" charset="0"/>
            </a:endParaRPr>
          </a:p>
          <a:p>
            <a:endParaRPr lang="en-US" sz="2800" b="0">
              <a:latin typeface="Montserrat Bold" panose="020B0604020202020204" charset="0"/>
            </a:endParaRPr>
          </a:p>
          <a:p>
            <a:endParaRPr lang="en-US" sz="2800" b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241736-4ED0-5BB4-1382-0F2E09CC02FB}"/>
              </a:ext>
            </a:extLst>
          </p:cNvPr>
          <p:cNvSpPr txBox="1"/>
          <p:nvPr/>
        </p:nvSpPr>
        <p:spPr>
          <a:xfrm>
            <a:off x="627668" y="2571921"/>
            <a:ext cx="8229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Data type: Class.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002060"/>
              </a:solidFill>
              <a:latin typeface="Montserrat Bold" panose="020B060402020202020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Main function: Help Dijkstra’s Algorithms always choose the node with smallest distance.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b="1" dirty="0">
              <a:solidFill>
                <a:srgbClr val="002060"/>
              </a:solidFill>
              <a:latin typeface="Montserrat Bold" panose="020B060402020202020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Based on Min-Heap algorithm,</a:t>
            </a:r>
          </a:p>
          <a:p>
            <a:r>
              <a:rPr lang="en-US" sz="3600" b="1" dirty="0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value at the top( dequeue)  always be minimum ( distances)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b="1" dirty="0">
              <a:solidFill>
                <a:srgbClr val="002060"/>
              </a:solidFill>
              <a:latin typeface="Montserrat Bold" panose="020B060402020202020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BBC255-FB0A-73AD-414D-3B8678E4A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8896" y="1943100"/>
            <a:ext cx="8961904" cy="524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34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AAD8C-DF40-BDE3-F93B-FE668F49E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6FA6332-3672-F34A-4A23-DA7E532DBFB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1F08948B-A278-3710-F724-5F8A60D2784A}"/>
              </a:ext>
            </a:extLst>
          </p:cNvPr>
          <p:cNvSpPr/>
          <p:nvPr/>
        </p:nvSpPr>
        <p:spPr>
          <a:xfrm>
            <a:off x="-609600" y="1257300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4945B4D9-B0A7-81FC-CB2C-5D5D952178C0}"/>
              </a:ext>
            </a:extLst>
          </p:cNvPr>
          <p:cNvSpPr txBox="1"/>
          <p:nvPr/>
        </p:nvSpPr>
        <p:spPr>
          <a:xfrm>
            <a:off x="957214" y="9358745"/>
            <a:ext cx="1621100" cy="317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1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11</a:t>
            </a:r>
          </a:p>
        </p:txBody>
      </p:sp>
      <p:sp>
        <p:nvSpPr>
          <p:cNvPr id="25" name="TextBox 18">
            <a:extLst>
              <a:ext uri="{FF2B5EF4-FFF2-40B4-BE49-F238E27FC236}">
                <a16:creationId xmlns:a16="http://schemas.microsoft.com/office/drawing/2014/main" id="{F4ED825C-DC31-A99E-7BC3-23C699B9BD3C}"/>
              </a:ext>
            </a:extLst>
          </p:cNvPr>
          <p:cNvSpPr txBox="1"/>
          <p:nvPr/>
        </p:nvSpPr>
        <p:spPr>
          <a:xfrm>
            <a:off x="609600" y="168107"/>
            <a:ext cx="13639800" cy="902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5400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Algorithms and Implementation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C5D71A-04DA-DB13-E668-0553E16BBA79}"/>
              </a:ext>
            </a:extLst>
          </p:cNvPr>
          <p:cNvSpPr txBox="1"/>
          <p:nvPr/>
        </p:nvSpPr>
        <p:spPr>
          <a:xfrm>
            <a:off x="609600" y="1638300"/>
            <a:ext cx="8229600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>
                <a:solidFill>
                  <a:srgbClr val="FF000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Dijkstra’s Algorithm</a:t>
            </a:r>
            <a:r>
              <a:rPr lang="en-US" sz="4400" b="1">
                <a:solidFill>
                  <a:srgbClr val="FF000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sz="36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Determine the shortest path from source node to all others node on the non-negative weighted graph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1">
              <a:solidFill>
                <a:srgbClr val="002060"/>
              </a:solidFill>
              <a:latin typeface="Montserrat Bold" panose="020B060402020202020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err="1">
                <a:solidFill>
                  <a:srgbClr val="FF000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Modelize</a:t>
            </a:r>
            <a:r>
              <a:rPr lang="en-US" sz="3600" b="1">
                <a:solidFill>
                  <a:srgbClr val="FF000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 the problem:</a:t>
            </a:r>
          </a:p>
          <a:p>
            <a:r>
              <a:rPr lang="en-US" sz="36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+) Locations on the map = nodes </a:t>
            </a:r>
          </a:p>
          <a:p>
            <a:r>
              <a:rPr lang="en-US" sz="36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+) Edges = distance from one to another location. ( </a:t>
            </a:r>
            <a:r>
              <a:rPr lang="en-US" sz="3600" b="1" err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Harvesine</a:t>
            </a:r>
            <a:r>
              <a:rPr lang="en-US" sz="36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 Formula)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>
              <a:solidFill>
                <a:srgbClr val="002060"/>
              </a:solidFill>
              <a:latin typeface="Montserrat Bold" panose="020B060402020202020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>
              <a:solidFill>
                <a:srgbClr val="002060"/>
              </a:solidFill>
              <a:latin typeface="Montserrat Bold" panose="020B060402020202020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Freeform 10">
            <a:extLst>
              <a:ext uri="{FF2B5EF4-FFF2-40B4-BE49-F238E27FC236}">
                <a16:creationId xmlns:a16="http://schemas.microsoft.com/office/drawing/2014/main" id="{B40DA6FA-723D-67FE-0563-50C47078EEB4}"/>
              </a:ext>
            </a:extLst>
          </p:cNvPr>
          <p:cNvSpPr/>
          <p:nvPr/>
        </p:nvSpPr>
        <p:spPr>
          <a:xfrm>
            <a:off x="9906000" y="4686300"/>
            <a:ext cx="6067365" cy="3921034"/>
          </a:xfrm>
          <a:custGeom>
            <a:avLst/>
            <a:gdLst/>
            <a:ahLst/>
            <a:cxnLst/>
            <a:rect l="l" t="t" r="r" b="b"/>
            <a:pathLst>
              <a:path w="6067365" h="3921034">
                <a:moveTo>
                  <a:pt x="0" y="0"/>
                </a:moveTo>
                <a:lnTo>
                  <a:pt x="6067364" y="0"/>
                </a:lnTo>
                <a:lnTo>
                  <a:pt x="6067364" y="3921034"/>
                </a:lnTo>
                <a:lnTo>
                  <a:pt x="0" y="39210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16">
            <a:extLst>
              <a:ext uri="{FF2B5EF4-FFF2-40B4-BE49-F238E27FC236}">
                <a16:creationId xmlns:a16="http://schemas.microsoft.com/office/drawing/2014/main" id="{E7FEE648-5C7D-C8B8-0238-34258C474788}"/>
              </a:ext>
            </a:extLst>
          </p:cNvPr>
          <p:cNvSpPr/>
          <p:nvPr/>
        </p:nvSpPr>
        <p:spPr>
          <a:xfrm>
            <a:off x="12919874" y="1483274"/>
            <a:ext cx="3663091" cy="3460505"/>
          </a:xfrm>
          <a:custGeom>
            <a:avLst/>
            <a:gdLst/>
            <a:ahLst/>
            <a:cxnLst/>
            <a:rect l="l" t="t" r="r" b="b"/>
            <a:pathLst>
              <a:path w="3663091" h="3460505">
                <a:moveTo>
                  <a:pt x="0" y="0"/>
                </a:moveTo>
                <a:lnTo>
                  <a:pt x="3663091" y="0"/>
                </a:lnTo>
                <a:lnTo>
                  <a:pt x="3663091" y="3460505"/>
                </a:lnTo>
                <a:lnTo>
                  <a:pt x="0" y="34605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404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EEF99-F162-7DD6-9C30-93BC7ACBF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C3286C5-A8A3-12C8-0B1B-E7CCAD95E14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4122FEF1-E71E-DB99-AE39-B6162A8F019C}"/>
              </a:ext>
            </a:extLst>
          </p:cNvPr>
          <p:cNvSpPr/>
          <p:nvPr/>
        </p:nvSpPr>
        <p:spPr>
          <a:xfrm>
            <a:off x="-609600" y="1257300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40DC7507-D309-0224-18BC-4177AB6690AC}"/>
              </a:ext>
            </a:extLst>
          </p:cNvPr>
          <p:cNvSpPr txBox="1"/>
          <p:nvPr/>
        </p:nvSpPr>
        <p:spPr>
          <a:xfrm>
            <a:off x="957214" y="9358745"/>
            <a:ext cx="1621100" cy="317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1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12</a:t>
            </a:r>
          </a:p>
        </p:txBody>
      </p:sp>
      <p:sp>
        <p:nvSpPr>
          <p:cNvPr id="25" name="TextBox 18">
            <a:extLst>
              <a:ext uri="{FF2B5EF4-FFF2-40B4-BE49-F238E27FC236}">
                <a16:creationId xmlns:a16="http://schemas.microsoft.com/office/drawing/2014/main" id="{69135318-1978-DB9A-1780-E32DF918ECB9}"/>
              </a:ext>
            </a:extLst>
          </p:cNvPr>
          <p:cNvSpPr txBox="1"/>
          <p:nvPr/>
        </p:nvSpPr>
        <p:spPr>
          <a:xfrm>
            <a:off x="609600" y="168107"/>
            <a:ext cx="13639800" cy="902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5400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Algorithms and Implementation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A0B7FE-D032-7D0A-DF61-DA8E5A65B020}"/>
              </a:ext>
            </a:extLst>
          </p:cNvPr>
          <p:cNvSpPr txBox="1"/>
          <p:nvPr/>
        </p:nvSpPr>
        <p:spPr>
          <a:xfrm>
            <a:off x="4800600" y="876300"/>
            <a:ext cx="8229600" cy="10987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	  </a:t>
            </a:r>
          </a:p>
          <a:p>
            <a:r>
              <a:rPr lang="en-US" sz="4400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	  </a:t>
            </a:r>
            <a:r>
              <a:rPr lang="en-US" sz="4400">
                <a:solidFill>
                  <a:srgbClr val="0070C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Implementations</a:t>
            </a:r>
          </a:p>
          <a:p>
            <a:endParaRPr lang="en-US" sz="4400">
              <a:solidFill>
                <a:srgbClr val="0070C0"/>
              </a:solidFill>
              <a:latin typeface="Montserrat Bold" panose="020B060402020202020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6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Build graph from </a:t>
            </a:r>
            <a:r>
              <a:rPr lang="en-US" sz="3600" b="0">
                <a:solidFill>
                  <a:srgbClr val="002060"/>
                </a:solidFill>
                <a:latin typeface="Montserrat Bold" panose="020B0604020202020204" charset="0"/>
              </a:rPr>
              <a:t>Coordinates List (locations) and Adjacent List. (connections)</a:t>
            </a:r>
          </a:p>
          <a:p>
            <a:pPr marL="742950" indent="-742950">
              <a:buFont typeface="+mj-lt"/>
              <a:buAutoNum type="arabicPeriod"/>
            </a:pPr>
            <a:endParaRPr lang="en-US" sz="3600" b="1">
              <a:solidFill>
                <a:srgbClr val="002060"/>
              </a:solidFill>
              <a:latin typeface="Montserrat Bold" panose="020B060402020202020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6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Calculate the distances of each nodes using </a:t>
            </a:r>
            <a:r>
              <a:rPr lang="en-US" sz="3600" b="1" err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Harvesine</a:t>
            </a:r>
            <a:r>
              <a:rPr lang="en-US" sz="36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 formula.</a:t>
            </a:r>
          </a:p>
          <a:p>
            <a:pPr marL="742950" indent="-742950">
              <a:buFont typeface="+mj-lt"/>
              <a:buAutoNum type="arabicPeriod"/>
            </a:pPr>
            <a:endParaRPr lang="en-US" sz="3600" b="1">
              <a:solidFill>
                <a:srgbClr val="002060"/>
              </a:solidFill>
              <a:latin typeface="Montserrat Bold" panose="020B060402020202020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6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Apply </a:t>
            </a:r>
            <a:r>
              <a:rPr lang="en-US" sz="3600" b="1" err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Dijsktra’s</a:t>
            </a:r>
            <a:r>
              <a:rPr lang="en-US" sz="36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 Algorithms.</a:t>
            </a:r>
          </a:p>
          <a:p>
            <a:pPr marL="742950" indent="-742950">
              <a:buFont typeface="+mj-lt"/>
              <a:buAutoNum type="arabicPeriod"/>
            </a:pPr>
            <a:endParaRPr lang="en-US" sz="3600" b="1">
              <a:solidFill>
                <a:srgbClr val="002060"/>
              </a:solidFill>
              <a:latin typeface="Montserrat Bold" panose="020B060402020202020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6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Using Google Map API to display map on the web.</a:t>
            </a:r>
          </a:p>
          <a:p>
            <a:pPr marL="742950" indent="-742950">
              <a:buFont typeface="+mj-lt"/>
              <a:buAutoNum type="arabicPeriod"/>
            </a:pPr>
            <a:endParaRPr lang="en-US" sz="3600" b="1">
              <a:solidFill>
                <a:srgbClr val="002060"/>
              </a:solidFill>
              <a:latin typeface="Montserrat Bold" panose="020B060402020202020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3600" b="1">
              <a:solidFill>
                <a:srgbClr val="002060"/>
              </a:solidFill>
              <a:latin typeface="Montserrat Bold" panose="020B060402020202020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>
              <a:solidFill>
                <a:srgbClr val="002060"/>
              </a:solidFill>
              <a:latin typeface="Montserrat Bold" panose="020B060402020202020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>
              <a:solidFill>
                <a:srgbClr val="002060"/>
              </a:solidFill>
              <a:latin typeface="Montserrat Bold" panose="020B060402020202020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944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396F0-AE62-2536-447F-3C01AB8DC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60A27CE-EEDC-E105-2F7C-AB52717C396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BB1504B6-642E-AB43-C960-CE68A5CA514E}"/>
              </a:ext>
            </a:extLst>
          </p:cNvPr>
          <p:cNvSpPr/>
          <p:nvPr/>
        </p:nvSpPr>
        <p:spPr>
          <a:xfrm>
            <a:off x="-609600" y="1257300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CB5E6330-5C61-8CBF-3308-CDB95D156136}"/>
              </a:ext>
            </a:extLst>
          </p:cNvPr>
          <p:cNvSpPr txBox="1"/>
          <p:nvPr/>
        </p:nvSpPr>
        <p:spPr>
          <a:xfrm>
            <a:off x="957214" y="9358745"/>
            <a:ext cx="1621100" cy="317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1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13</a:t>
            </a:r>
          </a:p>
        </p:txBody>
      </p:sp>
      <p:sp>
        <p:nvSpPr>
          <p:cNvPr id="25" name="TextBox 18">
            <a:extLst>
              <a:ext uri="{FF2B5EF4-FFF2-40B4-BE49-F238E27FC236}">
                <a16:creationId xmlns:a16="http://schemas.microsoft.com/office/drawing/2014/main" id="{3EE73543-2C9E-B786-CEB4-FCF2A129D91B}"/>
              </a:ext>
            </a:extLst>
          </p:cNvPr>
          <p:cNvSpPr txBox="1"/>
          <p:nvPr/>
        </p:nvSpPr>
        <p:spPr>
          <a:xfrm>
            <a:off x="609600" y="168107"/>
            <a:ext cx="13639800" cy="902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5400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Algorithms and Implementation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4A2BAB-A7B1-9817-2EB8-32CBDA1B6B27}"/>
              </a:ext>
            </a:extLst>
          </p:cNvPr>
          <p:cNvSpPr txBox="1"/>
          <p:nvPr/>
        </p:nvSpPr>
        <p:spPr>
          <a:xfrm>
            <a:off x="457200" y="1443995"/>
            <a:ext cx="1600200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Build graph from </a:t>
            </a:r>
            <a:r>
              <a:rPr lang="en-US" sz="4000" b="0">
                <a:solidFill>
                  <a:srgbClr val="002060"/>
                </a:solidFill>
                <a:latin typeface="Montserrat Bold" panose="020B0604020202020204" charset="0"/>
              </a:rPr>
              <a:t>Coordinates List (locations) and Adjacent List. (connections)</a:t>
            </a:r>
          </a:p>
          <a:p>
            <a:r>
              <a:rPr lang="en-US" sz="4400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endParaRPr lang="en-US" sz="3600" b="1">
              <a:solidFill>
                <a:srgbClr val="002060"/>
              </a:solidFill>
              <a:latin typeface="Montserrat Bold" panose="020B060402020202020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3600" b="1">
              <a:solidFill>
                <a:srgbClr val="002060"/>
              </a:solidFill>
              <a:latin typeface="Montserrat Bold" panose="020B060402020202020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>
              <a:solidFill>
                <a:srgbClr val="002060"/>
              </a:solidFill>
              <a:latin typeface="Montserrat Bold" panose="020B060402020202020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>
              <a:solidFill>
                <a:srgbClr val="002060"/>
              </a:solidFill>
              <a:latin typeface="Montserrat Bold" panose="020B060402020202020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B81EB0-3648-BEBC-1AED-48F74B9D2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6929" y="2333405"/>
            <a:ext cx="7301871" cy="73780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E7FAEA-05DC-DF88-3C13-95016B3F2B1D}"/>
              </a:ext>
            </a:extLst>
          </p:cNvPr>
          <p:cNvSpPr txBox="1"/>
          <p:nvPr/>
        </p:nvSpPr>
        <p:spPr>
          <a:xfrm>
            <a:off x="457200" y="2945625"/>
            <a:ext cx="8839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Declare new object </a:t>
            </a:r>
            <a:r>
              <a:rPr lang="en-US" sz="3200" i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graph </a:t>
            </a:r>
            <a:r>
              <a:rPr lang="en-US" sz="3200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contains all the nodes and its adjacent node and distances.</a:t>
            </a:r>
          </a:p>
          <a:p>
            <a:r>
              <a:rPr lang="en-US" sz="3200" i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Graph = {</a:t>
            </a:r>
          </a:p>
          <a:p>
            <a:r>
              <a:rPr lang="en-US" sz="3200" i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“</a:t>
            </a:r>
            <a:r>
              <a:rPr lang="en-US" sz="3200" i="1" err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Tòa</a:t>
            </a:r>
            <a:r>
              <a:rPr lang="en-US" sz="3200" i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 C1”: [{</a:t>
            </a:r>
            <a:r>
              <a:rPr lang="en-US" sz="3200" i="1" err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điểm</a:t>
            </a:r>
            <a:r>
              <a:rPr lang="en-US" sz="3200" i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 1,64.2}, … ];</a:t>
            </a:r>
          </a:p>
          <a:p>
            <a:pPr marL="457200" indent="-457200">
              <a:buFontTx/>
              <a:buChar char="-"/>
            </a:pPr>
            <a:r>
              <a:rPr lang="en-US" sz="3200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Travel through all nodes in locations</a:t>
            </a:r>
          </a:p>
          <a:p>
            <a:pPr marL="457200" indent="-457200">
              <a:buFontTx/>
              <a:buChar char="-"/>
            </a:pPr>
            <a:r>
              <a:rPr lang="en-US" sz="3200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Connect each node to its neighbors from connections by calculating the distance between them. ( </a:t>
            </a:r>
            <a:r>
              <a:rPr lang="en-US" sz="3200" err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Harvesine</a:t>
            </a:r>
            <a:r>
              <a:rPr lang="en-US" sz="3200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13269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BEE5B-D15B-357F-61D8-529FE940B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58CF314-1279-5289-B04A-FC6CB13384E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C1361510-DBFB-5144-D081-E3812A8C8C03}"/>
              </a:ext>
            </a:extLst>
          </p:cNvPr>
          <p:cNvSpPr/>
          <p:nvPr/>
        </p:nvSpPr>
        <p:spPr>
          <a:xfrm>
            <a:off x="-609600" y="1257300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63401020-2194-4462-C5EA-64A501D87DC2}"/>
              </a:ext>
            </a:extLst>
          </p:cNvPr>
          <p:cNvSpPr txBox="1"/>
          <p:nvPr/>
        </p:nvSpPr>
        <p:spPr>
          <a:xfrm>
            <a:off x="957214" y="9358745"/>
            <a:ext cx="1621100" cy="317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1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14</a:t>
            </a:r>
          </a:p>
        </p:txBody>
      </p:sp>
      <p:sp>
        <p:nvSpPr>
          <p:cNvPr id="25" name="TextBox 18">
            <a:extLst>
              <a:ext uri="{FF2B5EF4-FFF2-40B4-BE49-F238E27FC236}">
                <a16:creationId xmlns:a16="http://schemas.microsoft.com/office/drawing/2014/main" id="{F86DFD99-F8AD-8871-6668-AD52199D22EA}"/>
              </a:ext>
            </a:extLst>
          </p:cNvPr>
          <p:cNvSpPr txBox="1"/>
          <p:nvPr/>
        </p:nvSpPr>
        <p:spPr>
          <a:xfrm>
            <a:off x="609600" y="168107"/>
            <a:ext cx="13639800" cy="902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5400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Algorithms and Implementation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E8A59C-9163-56C6-9B8C-95B56415A03A}"/>
              </a:ext>
            </a:extLst>
          </p:cNvPr>
          <p:cNvSpPr txBox="1"/>
          <p:nvPr/>
        </p:nvSpPr>
        <p:spPr>
          <a:xfrm>
            <a:off x="457200" y="1443995"/>
            <a:ext cx="1600200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2.	Calculate the distances of each nodes using </a:t>
            </a:r>
            <a:r>
              <a:rPr lang="en-US" sz="4000" b="1" err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Harvesine</a:t>
            </a:r>
            <a:r>
              <a:rPr lang="en-US" sz="40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 	formula.</a:t>
            </a:r>
          </a:p>
          <a:p>
            <a:r>
              <a:rPr lang="en-US" sz="4400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endParaRPr lang="en-US" sz="3600" b="1">
              <a:solidFill>
                <a:srgbClr val="002060"/>
              </a:solidFill>
              <a:latin typeface="Montserrat Bold" panose="020B060402020202020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3600" b="1">
              <a:solidFill>
                <a:srgbClr val="002060"/>
              </a:solidFill>
              <a:latin typeface="Montserrat Bold" panose="020B060402020202020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>
              <a:solidFill>
                <a:srgbClr val="002060"/>
              </a:solidFill>
              <a:latin typeface="Montserrat Bold" panose="020B060402020202020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>
              <a:solidFill>
                <a:srgbClr val="002060"/>
              </a:solidFill>
              <a:latin typeface="Montserrat Bold" panose="020B060402020202020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8D1AE2-180B-62FB-CDA0-339FAB263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01" y="2705100"/>
            <a:ext cx="13765546" cy="322942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32E9C29-08F4-1379-B6AD-3C4B9E134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5270841"/>
            <a:ext cx="9065998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673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AAF71-3589-836E-0B0B-EC7ACB706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4A47B42-4C92-58EE-D70B-0BBCD027137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0914FDA3-07E4-2DFB-CE70-5EC57A961EEA}"/>
              </a:ext>
            </a:extLst>
          </p:cNvPr>
          <p:cNvSpPr/>
          <p:nvPr/>
        </p:nvSpPr>
        <p:spPr>
          <a:xfrm>
            <a:off x="-609600" y="1257300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29B9C1CB-4FA5-B482-04D2-F1FAF396888A}"/>
              </a:ext>
            </a:extLst>
          </p:cNvPr>
          <p:cNvSpPr txBox="1"/>
          <p:nvPr/>
        </p:nvSpPr>
        <p:spPr>
          <a:xfrm>
            <a:off x="957214" y="9358745"/>
            <a:ext cx="1621100" cy="317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1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15</a:t>
            </a:r>
          </a:p>
        </p:txBody>
      </p:sp>
      <p:sp>
        <p:nvSpPr>
          <p:cNvPr id="25" name="TextBox 18">
            <a:extLst>
              <a:ext uri="{FF2B5EF4-FFF2-40B4-BE49-F238E27FC236}">
                <a16:creationId xmlns:a16="http://schemas.microsoft.com/office/drawing/2014/main" id="{4C62E21A-870E-A1E4-7171-EFFBB46FAC24}"/>
              </a:ext>
            </a:extLst>
          </p:cNvPr>
          <p:cNvSpPr txBox="1"/>
          <p:nvPr/>
        </p:nvSpPr>
        <p:spPr>
          <a:xfrm>
            <a:off x="609600" y="168107"/>
            <a:ext cx="13639800" cy="902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5400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Algorithms and Implementation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4F3176-222D-3723-7D79-FC2FA49914B7}"/>
              </a:ext>
            </a:extLst>
          </p:cNvPr>
          <p:cNvSpPr txBox="1"/>
          <p:nvPr/>
        </p:nvSpPr>
        <p:spPr>
          <a:xfrm>
            <a:off x="304800" y="1471602"/>
            <a:ext cx="16002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 startAt="3"/>
            </a:pPr>
            <a:r>
              <a:rPr lang="en-US" sz="40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Apply Dijkstra’s Algorithm</a:t>
            </a:r>
          </a:p>
          <a:p>
            <a:r>
              <a:rPr lang="en-US" sz="40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Main data structures used:</a:t>
            </a:r>
          </a:p>
          <a:p>
            <a:pPr marL="571500" indent="-571500">
              <a:buFontTx/>
              <a:buChar char="-"/>
            </a:pPr>
            <a:r>
              <a:rPr lang="en-US" sz="40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distances: Declare the shortest distance from starting node to all other nodes.</a:t>
            </a:r>
          </a:p>
          <a:p>
            <a:pPr marL="571500" indent="-571500">
              <a:buFontTx/>
              <a:buChar char="-"/>
            </a:pPr>
            <a:r>
              <a:rPr lang="en-US" sz="40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Previous: save the previous node to get the current shortest distance. </a:t>
            </a:r>
          </a:p>
          <a:p>
            <a:pPr marL="571500" indent="-571500">
              <a:buFontTx/>
              <a:buChar char="-"/>
            </a:pPr>
            <a:r>
              <a:rPr lang="en-US" sz="4000" b="1" err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PriorityQueue</a:t>
            </a:r>
            <a:r>
              <a:rPr lang="en-US" sz="40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: always choose the node with minimum distance to be at the top queue.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C97BE7-D8F2-47F6-F493-F25F31480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6523243"/>
            <a:ext cx="10477846" cy="300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86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1007A-6235-1F52-7B66-E2257CB5A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6B3F389-2CB8-9BCF-A90B-672D6E8391C9}"/>
              </a:ext>
            </a:extLst>
          </p:cNvPr>
          <p:cNvSpPr/>
          <p:nvPr/>
        </p:nvSpPr>
        <p:spPr>
          <a:xfrm>
            <a:off x="0" y="2721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F64B9C6C-8C84-A9D8-EBD0-4B0C600B5FD3}"/>
              </a:ext>
            </a:extLst>
          </p:cNvPr>
          <p:cNvSpPr/>
          <p:nvPr/>
        </p:nvSpPr>
        <p:spPr>
          <a:xfrm>
            <a:off x="-609600" y="1257300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6F3AE9EC-6974-B842-1ABA-E1925C94D466}"/>
              </a:ext>
            </a:extLst>
          </p:cNvPr>
          <p:cNvSpPr txBox="1"/>
          <p:nvPr/>
        </p:nvSpPr>
        <p:spPr>
          <a:xfrm>
            <a:off x="957214" y="9358745"/>
            <a:ext cx="1621100" cy="317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1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16</a:t>
            </a:r>
          </a:p>
        </p:txBody>
      </p:sp>
      <p:sp>
        <p:nvSpPr>
          <p:cNvPr id="25" name="TextBox 18">
            <a:extLst>
              <a:ext uri="{FF2B5EF4-FFF2-40B4-BE49-F238E27FC236}">
                <a16:creationId xmlns:a16="http://schemas.microsoft.com/office/drawing/2014/main" id="{33062200-7577-F8B2-AFB6-3E890EE41782}"/>
              </a:ext>
            </a:extLst>
          </p:cNvPr>
          <p:cNvSpPr txBox="1"/>
          <p:nvPr/>
        </p:nvSpPr>
        <p:spPr>
          <a:xfrm>
            <a:off x="609600" y="168107"/>
            <a:ext cx="13639800" cy="902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5400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Algorithms and Implementation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B2AFE2-7CC0-C19A-B0A2-7E789715777F}"/>
              </a:ext>
            </a:extLst>
          </p:cNvPr>
          <p:cNvSpPr txBox="1"/>
          <p:nvPr/>
        </p:nvSpPr>
        <p:spPr>
          <a:xfrm>
            <a:off x="304800" y="1471602"/>
            <a:ext cx="16002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 startAt="3"/>
            </a:pPr>
            <a:r>
              <a:rPr lang="en-US" sz="40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Apply Dijkstra’s Algorithm</a:t>
            </a:r>
          </a:p>
          <a:p>
            <a:r>
              <a:rPr lang="en-US" sz="40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-	Let distance from starting node to other nodes = Inf,</a:t>
            </a:r>
          </a:p>
          <a:p>
            <a:r>
              <a:rPr lang="en-US" sz="40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d[start] = 0, previous of all nodes be null.</a:t>
            </a:r>
          </a:p>
          <a:p>
            <a:pPr marL="571500" indent="-571500">
              <a:buFontTx/>
              <a:buChar char="-"/>
            </a:pPr>
            <a:r>
              <a:rPr lang="en-US" sz="40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Add start node {node,0} to the queue.</a:t>
            </a:r>
          </a:p>
          <a:p>
            <a:pPr marL="571500" indent="-571500">
              <a:buFontTx/>
              <a:buChar char="-"/>
            </a:pPr>
            <a:r>
              <a:rPr lang="en-US" sz="40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When we dequeue, we calculate distances to the neighbor around the node has just taken out, and put the neighbor node {neighbor, d} all in the queue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2A03AB-844C-A09D-E94A-582F82311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157" y="5867364"/>
            <a:ext cx="10439400" cy="403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65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F45BA-6A48-1563-10F6-8DDEA4CC7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74A9531-CBEE-E6AF-42A3-5F513ACAEF71}"/>
              </a:ext>
            </a:extLst>
          </p:cNvPr>
          <p:cNvSpPr/>
          <p:nvPr/>
        </p:nvSpPr>
        <p:spPr>
          <a:xfrm>
            <a:off x="0" y="2721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3905FA3E-B0D7-2065-4F85-5E62F59D211C}"/>
              </a:ext>
            </a:extLst>
          </p:cNvPr>
          <p:cNvSpPr/>
          <p:nvPr/>
        </p:nvSpPr>
        <p:spPr>
          <a:xfrm>
            <a:off x="-609600" y="1257300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DBC0465C-6F4B-4011-61A2-2FA654EED32B}"/>
              </a:ext>
            </a:extLst>
          </p:cNvPr>
          <p:cNvSpPr txBox="1"/>
          <p:nvPr/>
        </p:nvSpPr>
        <p:spPr>
          <a:xfrm>
            <a:off x="957214" y="9358745"/>
            <a:ext cx="1621100" cy="317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1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17</a:t>
            </a:r>
          </a:p>
        </p:txBody>
      </p:sp>
      <p:sp>
        <p:nvSpPr>
          <p:cNvPr id="25" name="TextBox 18">
            <a:extLst>
              <a:ext uri="{FF2B5EF4-FFF2-40B4-BE49-F238E27FC236}">
                <a16:creationId xmlns:a16="http://schemas.microsoft.com/office/drawing/2014/main" id="{C5614D27-2316-9B5A-DC2D-D0F8AF395B1C}"/>
              </a:ext>
            </a:extLst>
          </p:cNvPr>
          <p:cNvSpPr txBox="1"/>
          <p:nvPr/>
        </p:nvSpPr>
        <p:spPr>
          <a:xfrm>
            <a:off x="609600" y="168107"/>
            <a:ext cx="13639800" cy="902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5400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Algorithms and Implementation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CAC82B-EDCB-66E0-619B-46CDD109383F}"/>
              </a:ext>
            </a:extLst>
          </p:cNvPr>
          <p:cNvSpPr txBox="1"/>
          <p:nvPr/>
        </p:nvSpPr>
        <p:spPr>
          <a:xfrm>
            <a:off x="304800" y="1471602"/>
            <a:ext cx="16002000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 startAt="3"/>
            </a:pPr>
            <a:r>
              <a:rPr lang="en-US" sz="40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Apply Dijkstra’s Algorithm</a:t>
            </a:r>
          </a:p>
          <a:p>
            <a:pPr marL="571500" indent="-571500">
              <a:buFontTx/>
              <a:buChar char="-"/>
            </a:pPr>
            <a:r>
              <a:rPr lang="en-US" sz="40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To easy to understand, the distances and previous will look like this at the beginning.</a:t>
            </a:r>
          </a:p>
          <a:p>
            <a:pPr marL="571500" indent="-571500">
              <a:buFontTx/>
              <a:buChar char="-"/>
            </a:pPr>
            <a:r>
              <a:rPr lang="en-US" sz="40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Distances = { </a:t>
            </a:r>
          </a:p>
          <a:p>
            <a:pPr lvl="3"/>
            <a:r>
              <a:rPr lang="en-US" sz="40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			“</a:t>
            </a:r>
            <a:r>
              <a:rPr lang="en-US" sz="4000" b="1" err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Tòa</a:t>
            </a:r>
            <a:r>
              <a:rPr lang="en-US" sz="40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 C1” = 0,</a:t>
            </a:r>
          </a:p>
          <a:p>
            <a:pPr lvl="3"/>
            <a:r>
              <a:rPr lang="en-US" sz="40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			“</a:t>
            </a:r>
            <a:r>
              <a:rPr lang="en-US" sz="4000" b="1" err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điểm</a:t>
            </a:r>
            <a:r>
              <a:rPr lang="en-US" sz="40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 1”  = inf,</a:t>
            </a:r>
          </a:p>
          <a:p>
            <a:pPr lvl="3"/>
            <a:r>
              <a:rPr lang="en-US" sz="40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			…,</a:t>
            </a:r>
          </a:p>
          <a:p>
            <a:pPr lvl="3"/>
            <a:r>
              <a:rPr lang="en-US" sz="40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};</a:t>
            </a:r>
          </a:p>
          <a:p>
            <a:pPr lvl="3"/>
            <a:endParaRPr lang="en-US" sz="4000" b="1">
              <a:solidFill>
                <a:srgbClr val="002060"/>
              </a:solidFill>
              <a:latin typeface="Montserrat Bold" panose="020B060402020202020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3"/>
            <a:r>
              <a:rPr lang="en-US" sz="40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				</a:t>
            </a:r>
          </a:p>
          <a:p>
            <a:r>
              <a:rPr lang="en-US" sz="40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Similar to previous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DDF60E-B13D-063B-9A50-DAA2C9007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3843789"/>
            <a:ext cx="10058400" cy="388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22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22DEF-C5D7-94A1-FD5D-8C01D6791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A80ECAB-7C51-BBD4-AB9E-D7E2BFC72346}"/>
              </a:ext>
            </a:extLst>
          </p:cNvPr>
          <p:cNvSpPr/>
          <p:nvPr/>
        </p:nvSpPr>
        <p:spPr>
          <a:xfrm>
            <a:off x="0" y="2721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EF8223DD-2B95-A942-8A3D-4B9BE9FA495C}"/>
              </a:ext>
            </a:extLst>
          </p:cNvPr>
          <p:cNvSpPr/>
          <p:nvPr/>
        </p:nvSpPr>
        <p:spPr>
          <a:xfrm>
            <a:off x="-609600" y="1257300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CEBAAECE-FD02-3315-2349-E8E267CBE9CF}"/>
              </a:ext>
            </a:extLst>
          </p:cNvPr>
          <p:cNvSpPr txBox="1"/>
          <p:nvPr/>
        </p:nvSpPr>
        <p:spPr>
          <a:xfrm>
            <a:off x="957214" y="9358745"/>
            <a:ext cx="1621100" cy="317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1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18</a:t>
            </a:r>
          </a:p>
        </p:txBody>
      </p:sp>
      <p:sp>
        <p:nvSpPr>
          <p:cNvPr id="25" name="TextBox 18">
            <a:extLst>
              <a:ext uri="{FF2B5EF4-FFF2-40B4-BE49-F238E27FC236}">
                <a16:creationId xmlns:a16="http://schemas.microsoft.com/office/drawing/2014/main" id="{962D7774-8ECD-4DD9-3AED-C637F968847A}"/>
              </a:ext>
            </a:extLst>
          </p:cNvPr>
          <p:cNvSpPr txBox="1"/>
          <p:nvPr/>
        </p:nvSpPr>
        <p:spPr>
          <a:xfrm>
            <a:off x="609600" y="168107"/>
            <a:ext cx="13639800" cy="902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5400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Algorithms and Implementation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3329C5-5DEB-CAB9-D540-2970C3F68B11}"/>
              </a:ext>
            </a:extLst>
          </p:cNvPr>
          <p:cNvSpPr txBox="1"/>
          <p:nvPr/>
        </p:nvSpPr>
        <p:spPr>
          <a:xfrm>
            <a:off x="304800" y="1471602"/>
            <a:ext cx="16002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 startAt="3"/>
            </a:pPr>
            <a:r>
              <a:rPr lang="en-US" sz="40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Apply Dijkstra’s Algorithm</a:t>
            </a:r>
          </a:p>
          <a:p>
            <a:r>
              <a:rPr lang="en-US" sz="40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-	Let distance from starting node to other nodes = Inf,</a:t>
            </a:r>
          </a:p>
          <a:p>
            <a:r>
              <a:rPr lang="en-US" sz="40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d[start] = 0, previous of all nodes be null.</a:t>
            </a:r>
          </a:p>
          <a:p>
            <a:pPr marL="571500" indent="-571500">
              <a:buFontTx/>
              <a:buChar char="-"/>
            </a:pPr>
            <a:r>
              <a:rPr lang="en-US" sz="40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Add start node {node,0} to the queue.</a:t>
            </a:r>
          </a:p>
          <a:p>
            <a:pPr marL="571500" indent="-571500">
              <a:buFontTx/>
              <a:buChar char="-"/>
            </a:pPr>
            <a:r>
              <a:rPr lang="en-US" sz="40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When we dequeue, we calculate </a:t>
            </a:r>
            <a:r>
              <a:rPr lang="en-US" sz="4000" b="1">
                <a:solidFill>
                  <a:srgbClr val="FF000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distances</a:t>
            </a:r>
            <a:r>
              <a:rPr lang="en-US" sz="40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 to the neighbor around the node has just taken out, and put the neighbor node {neighbor, d} all in the queue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7003E5-6058-7FBC-1068-1042211EA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157" y="5867364"/>
            <a:ext cx="10439400" cy="403105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54598FC-1B17-1D73-F862-EBA42F3B7E96}"/>
              </a:ext>
            </a:extLst>
          </p:cNvPr>
          <p:cNvGrpSpPr/>
          <p:nvPr/>
        </p:nvGrpSpPr>
        <p:grpSpPr>
          <a:xfrm>
            <a:off x="1991674" y="6445354"/>
            <a:ext cx="3397680" cy="3232800"/>
            <a:chOff x="1991674" y="6445354"/>
            <a:chExt cx="3397680" cy="323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8819464-ADBB-D497-187B-7F8BF407CD83}"/>
                    </a:ext>
                  </a:extLst>
                </p14:cNvPr>
                <p14:cNvContentPartPr/>
                <p14:nvPr/>
              </p14:nvContentPartPr>
              <p14:xfrm>
                <a:off x="1991674" y="6445354"/>
                <a:ext cx="3397680" cy="3232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8819464-ADBB-D497-187B-7F8BF407CD8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73674" y="6427354"/>
                  <a:ext cx="3433320" cy="326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061BADC-1290-D272-8D54-12491E5EAC88}"/>
                    </a:ext>
                  </a:extLst>
                </p14:cNvPr>
                <p14:cNvContentPartPr/>
                <p14:nvPr/>
              </p14:nvContentPartPr>
              <p14:xfrm>
                <a:off x="2435914" y="8629474"/>
                <a:ext cx="314280" cy="687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061BADC-1290-D272-8D54-12491E5EAC8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417914" y="8611474"/>
                  <a:ext cx="349920" cy="72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043A918-0A71-3AA4-A5F2-BAAB1E094407}"/>
                    </a:ext>
                  </a:extLst>
                </p14:cNvPr>
                <p14:cNvContentPartPr/>
                <p14:nvPr/>
              </p14:nvContentPartPr>
              <p14:xfrm>
                <a:off x="2862514" y="8784634"/>
                <a:ext cx="360" cy="325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043A918-0A71-3AA4-A5F2-BAAB1E09440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44514" y="8766634"/>
                  <a:ext cx="360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43583A1-DA10-896A-644D-DBE9A55A6770}"/>
                    </a:ext>
                  </a:extLst>
                </p14:cNvPr>
                <p14:cNvContentPartPr/>
                <p14:nvPr/>
              </p14:nvContentPartPr>
              <p14:xfrm>
                <a:off x="2753794" y="8795074"/>
                <a:ext cx="175680" cy="20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43583A1-DA10-896A-644D-DBE9A55A677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35794" y="8777074"/>
                  <a:ext cx="2113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26A9DBA-9918-F51C-E75B-3230FA6690FC}"/>
                    </a:ext>
                  </a:extLst>
                </p14:cNvPr>
                <p14:cNvContentPartPr/>
                <p14:nvPr/>
              </p14:nvContentPartPr>
              <p14:xfrm>
                <a:off x="2971954" y="9045634"/>
                <a:ext cx="199080" cy="120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26A9DBA-9918-F51C-E75B-3230FA6690F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53954" y="9027634"/>
                  <a:ext cx="2347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C8FC64D-A3F2-8172-26DF-4F94EDA85709}"/>
                    </a:ext>
                  </a:extLst>
                </p14:cNvPr>
                <p14:cNvContentPartPr/>
                <p14:nvPr/>
              </p14:nvContentPartPr>
              <p14:xfrm>
                <a:off x="3186154" y="9077674"/>
                <a:ext cx="187920" cy="192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C8FC64D-A3F2-8172-26DF-4F94EDA8570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68188" y="9059674"/>
                  <a:ext cx="223492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4F6DCA1-4704-0114-FECB-E5883DC48CD6}"/>
                    </a:ext>
                  </a:extLst>
                </p14:cNvPr>
                <p14:cNvContentPartPr/>
                <p14:nvPr/>
              </p14:nvContentPartPr>
              <p14:xfrm>
                <a:off x="3221794" y="8892994"/>
                <a:ext cx="152640" cy="48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4F6DCA1-4704-0114-FECB-E5883DC48CD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03836" y="8874994"/>
                  <a:ext cx="188196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D235CFA-A468-4455-182E-4C97F292BAF8}"/>
                    </a:ext>
                  </a:extLst>
                </p14:cNvPr>
                <p14:cNvContentPartPr/>
                <p14:nvPr/>
              </p14:nvContentPartPr>
              <p14:xfrm>
                <a:off x="3481714" y="8980474"/>
                <a:ext cx="189720" cy="305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D235CFA-A468-4455-182E-4C97F292BAF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63714" y="8962474"/>
                  <a:ext cx="22536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E199021-A63E-6155-44EC-E61C64A6E049}"/>
                    </a:ext>
                  </a:extLst>
                </p14:cNvPr>
                <p14:cNvContentPartPr/>
                <p14:nvPr/>
              </p14:nvContentPartPr>
              <p14:xfrm>
                <a:off x="3744514" y="8958154"/>
                <a:ext cx="120600" cy="337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E199021-A63E-6155-44EC-E61C64A6E04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26568" y="8940154"/>
                  <a:ext cx="156134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5ED635D-234F-D101-A680-55F6837A3D96}"/>
                    </a:ext>
                  </a:extLst>
                </p14:cNvPr>
                <p14:cNvContentPartPr/>
                <p14:nvPr/>
              </p14:nvContentPartPr>
              <p14:xfrm>
                <a:off x="3918394" y="8806234"/>
                <a:ext cx="89640" cy="63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5ED635D-234F-D101-A680-55F6837A3D9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900394" y="8788234"/>
                  <a:ext cx="1252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908588B-EEA5-B4CA-C7BB-6F85CDFEC9AF}"/>
                    </a:ext>
                  </a:extLst>
                </p14:cNvPr>
                <p14:cNvContentPartPr/>
                <p14:nvPr/>
              </p14:nvContentPartPr>
              <p14:xfrm>
                <a:off x="4049434" y="8675914"/>
                <a:ext cx="55080" cy="205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908588B-EEA5-B4CA-C7BB-6F85CDFEC9A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031434" y="8657914"/>
                  <a:ext cx="907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9FBB140-BB87-D320-2970-A5CC853E4854}"/>
                    </a:ext>
                  </a:extLst>
                </p14:cNvPr>
                <p14:cNvContentPartPr/>
                <p14:nvPr/>
              </p14:nvContentPartPr>
              <p14:xfrm>
                <a:off x="2819314" y="8545234"/>
                <a:ext cx="21960" cy="29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9FBB140-BB87-D320-2970-A5CC853E485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01604" y="8527234"/>
                  <a:ext cx="57025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1701058-BBFA-21A7-2BA8-560F04739AAE}"/>
                    </a:ext>
                  </a:extLst>
                </p14:cNvPr>
                <p14:cNvContentPartPr/>
                <p14:nvPr/>
              </p14:nvContentPartPr>
              <p14:xfrm>
                <a:off x="2993194" y="8545234"/>
                <a:ext cx="44280" cy="30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1701058-BBFA-21A7-2BA8-560F04739AA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75339" y="8527443"/>
                  <a:ext cx="79633" cy="658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BA6C61C-CF24-4FF3-686E-0E3A58C44822}"/>
                    </a:ext>
                  </a:extLst>
                </p14:cNvPr>
                <p14:cNvContentPartPr/>
                <p14:nvPr/>
              </p14:nvContentPartPr>
              <p14:xfrm>
                <a:off x="4300714" y="9197914"/>
                <a:ext cx="21240" cy="207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BA6C61C-CF24-4FF3-686E-0E3A58C4482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82714" y="9179883"/>
                  <a:ext cx="56880" cy="2427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EFD9276-610D-8901-123A-CCB60DF3DF92}"/>
                    </a:ext>
                  </a:extLst>
                </p14:cNvPr>
                <p14:cNvContentPartPr/>
                <p14:nvPr/>
              </p14:nvContentPartPr>
              <p14:xfrm>
                <a:off x="4514194" y="8816674"/>
                <a:ext cx="243360" cy="446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EFD9276-610D-8901-123A-CCB60DF3DF9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96194" y="8798674"/>
                  <a:ext cx="27900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E3F48C5-AA73-9C1A-19BB-2D2E19500093}"/>
                    </a:ext>
                  </a:extLst>
                </p14:cNvPr>
                <p14:cNvContentPartPr/>
                <p14:nvPr/>
              </p14:nvContentPartPr>
              <p14:xfrm>
                <a:off x="4919554" y="8512474"/>
                <a:ext cx="67320" cy="844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E3F48C5-AA73-9C1A-19BB-2D2E1950009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01554" y="8494474"/>
                  <a:ext cx="102960" cy="87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C1C668B-C5CD-8B9E-7292-77A8459798A0}"/>
              </a:ext>
            </a:extLst>
          </p:cNvPr>
          <p:cNvGrpSpPr/>
          <p:nvPr/>
        </p:nvGrpSpPr>
        <p:grpSpPr>
          <a:xfrm>
            <a:off x="1327114" y="6344194"/>
            <a:ext cx="1336320" cy="673560"/>
            <a:chOff x="1327114" y="6344194"/>
            <a:chExt cx="1336320" cy="67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9B47C11-8B74-B60A-3D55-5B495FAEA2AC}"/>
                    </a:ext>
                  </a:extLst>
                </p14:cNvPr>
                <p14:cNvContentPartPr/>
                <p14:nvPr/>
              </p14:nvContentPartPr>
              <p14:xfrm>
                <a:off x="1327114" y="6344194"/>
                <a:ext cx="1225080" cy="605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9B47C11-8B74-B60A-3D55-5B495FAEA2A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309109" y="6326194"/>
                  <a:ext cx="1260730" cy="6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D6EE145-5C1C-B9E9-567E-FA1BE7FEAF4D}"/>
                    </a:ext>
                  </a:extLst>
                </p14:cNvPr>
                <p14:cNvContentPartPr/>
                <p14:nvPr/>
              </p14:nvContentPartPr>
              <p14:xfrm>
                <a:off x="2394874" y="6713554"/>
                <a:ext cx="268560" cy="304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D6EE145-5C1C-B9E9-567E-FA1BE7FEAF4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376874" y="6695554"/>
                  <a:ext cx="304200" cy="33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DE10B1D-D35A-3645-DABF-E691484E4DD4}"/>
              </a:ext>
            </a:extLst>
          </p:cNvPr>
          <p:cNvGrpSpPr/>
          <p:nvPr/>
        </p:nvGrpSpPr>
        <p:grpSpPr>
          <a:xfrm>
            <a:off x="4636954" y="6083554"/>
            <a:ext cx="1386000" cy="609480"/>
            <a:chOff x="4636954" y="6083554"/>
            <a:chExt cx="1386000" cy="60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F283C31-CB21-8AAF-6231-FF9A646BE588}"/>
                    </a:ext>
                  </a:extLst>
                </p14:cNvPr>
                <p14:cNvContentPartPr/>
                <p14:nvPr/>
              </p14:nvContentPartPr>
              <p14:xfrm>
                <a:off x="4636954" y="6083554"/>
                <a:ext cx="1283760" cy="589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F283C31-CB21-8AAF-6231-FF9A646BE58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618954" y="6065565"/>
                  <a:ext cx="1319400" cy="6249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6DEEDBF-4885-B880-E67E-83A3A29A7466}"/>
                    </a:ext>
                  </a:extLst>
                </p14:cNvPr>
                <p14:cNvContentPartPr/>
                <p14:nvPr/>
              </p14:nvContentPartPr>
              <p14:xfrm>
                <a:off x="5747914" y="6282274"/>
                <a:ext cx="275040" cy="2937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6DEEDBF-4885-B880-E67E-83A3A29A746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729914" y="6264274"/>
                  <a:ext cx="31068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00F6D98-EF15-A0ED-4EDE-6AD8849AB32E}"/>
                    </a:ext>
                  </a:extLst>
                </p14:cNvPr>
                <p14:cNvContentPartPr/>
                <p14:nvPr/>
              </p14:nvContentPartPr>
              <p14:xfrm>
                <a:off x="4668634" y="6596914"/>
                <a:ext cx="66600" cy="96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00F6D98-EF15-A0ED-4EDE-6AD8849AB32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650634" y="6578914"/>
                  <a:ext cx="102240" cy="131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8825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EFB8A-F202-D965-1386-B7726BFB8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0BE0999-46B4-A8F3-79BC-B270684017A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AB631932-1EF3-6FFE-74CA-03C94E7F3A80}"/>
              </a:ext>
            </a:extLst>
          </p:cNvPr>
          <p:cNvSpPr/>
          <p:nvPr/>
        </p:nvSpPr>
        <p:spPr>
          <a:xfrm>
            <a:off x="-609600" y="1257300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7CEB982E-3E8F-ABFD-2F73-BAEB8E128227}"/>
              </a:ext>
            </a:extLst>
          </p:cNvPr>
          <p:cNvSpPr txBox="1"/>
          <p:nvPr/>
        </p:nvSpPr>
        <p:spPr>
          <a:xfrm>
            <a:off x="957214" y="9358745"/>
            <a:ext cx="1621100" cy="317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1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19 </a:t>
            </a:r>
          </a:p>
        </p:txBody>
      </p:sp>
      <p:sp>
        <p:nvSpPr>
          <p:cNvPr id="25" name="TextBox 18">
            <a:extLst>
              <a:ext uri="{FF2B5EF4-FFF2-40B4-BE49-F238E27FC236}">
                <a16:creationId xmlns:a16="http://schemas.microsoft.com/office/drawing/2014/main" id="{717CF987-C243-19CB-3432-D2CD41001AF6}"/>
              </a:ext>
            </a:extLst>
          </p:cNvPr>
          <p:cNvSpPr txBox="1"/>
          <p:nvPr/>
        </p:nvSpPr>
        <p:spPr>
          <a:xfrm>
            <a:off x="609600" y="168107"/>
            <a:ext cx="13639800" cy="902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5400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Algorithms and Implementation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7AE1AE-266D-E4EC-E4D1-307C1E5AAD89}"/>
              </a:ext>
            </a:extLst>
          </p:cNvPr>
          <p:cNvSpPr txBox="1"/>
          <p:nvPr/>
        </p:nvSpPr>
        <p:spPr>
          <a:xfrm>
            <a:off x="457200" y="1443995"/>
            <a:ext cx="160020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3.	Apply Dijkstra’s Algorithm</a:t>
            </a:r>
            <a:r>
              <a:rPr lang="en-US" sz="4400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endParaRPr lang="en-US" sz="3600" b="1">
              <a:solidFill>
                <a:srgbClr val="002060"/>
              </a:solidFill>
              <a:latin typeface="Montserrat Bold" panose="020B060402020202020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1">
              <a:solidFill>
                <a:srgbClr val="002060"/>
              </a:solidFill>
              <a:latin typeface="Montserrat Bold" panose="020B060402020202020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>
              <a:solidFill>
                <a:srgbClr val="002060"/>
              </a:solidFill>
              <a:latin typeface="Montserrat Bold" panose="020B060402020202020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D44381-E4F6-DE95-6B52-D8D93B59B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1943101"/>
            <a:ext cx="9072012" cy="54758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EB29F9-ECD3-F5D1-FD52-95292410A517}"/>
              </a:ext>
            </a:extLst>
          </p:cNvPr>
          <p:cNvSpPr txBox="1"/>
          <p:nvPr/>
        </p:nvSpPr>
        <p:spPr>
          <a:xfrm>
            <a:off x="452988" y="2232491"/>
            <a:ext cx="830580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Update the </a:t>
            </a:r>
            <a:r>
              <a:rPr lang="en-US" sz="3600" b="1">
                <a:solidFill>
                  <a:srgbClr val="FF000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distances</a:t>
            </a:r>
            <a:r>
              <a:rPr lang="en-US" sz="36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 by</a:t>
            </a:r>
          </a:p>
          <a:p>
            <a:r>
              <a:rPr lang="en-US" sz="3600" b="1" err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dnew</a:t>
            </a:r>
            <a:r>
              <a:rPr lang="en-US" sz="36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 = distances[</a:t>
            </a:r>
            <a:r>
              <a:rPr lang="en-US" sz="3600" b="1" err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currentNode</a:t>
            </a:r>
            <a:r>
              <a:rPr lang="en-US" sz="36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] + weight</a:t>
            </a:r>
          </a:p>
          <a:p>
            <a:endParaRPr lang="en-US" sz="3600" b="1">
              <a:solidFill>
                <a:srgbClr val="002060"/>
              </a:solidFill>
              <a:latin typeface="Montserrat Bold" panose="020B060402020202020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6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If </a:t>
            </a:r>
            <a:r>
              <a:rPr lang="en-US" sz="3600" b="1" err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dnew</a:t>
            </a:r>
            <a:r>
              <a:rPr lang="en-US" sz="36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 &lt; old distance:</a:t>
            </a:r>
          </a:p>
          <a:p>
            <a:r>
              <a:rPr lang="en-US" sz="36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+) Update new distance</a:t>
            </a:r>
          </a:p>
          <a:p>
            <a:r>
              <a:rPr lang="en-US" sz="36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+) Update previous path</a:t>
            </a:r>
          </a:p>
          <a:p>
            <a:r>
              <a:rPr lang="en-US" sz="36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+) Put the neighbor node into the queue and loop it all again.</a:t>
            </a:r>
          </a:p>
          <a:p>
            <a:endParaRPr lang="en-US" sz="3600" b="1">
              <a:solidFill>
                <a:srgbClr val="002060"/>
              </a:solidFill>
              <a:latin typeface="Montserrat Bold" panose="020B060402020202020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6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This is the same as d[v] = min(d[v], d[u]+ (</a:t>
            </a:r>
            <a:r>
              <a:rPr lang="en-US" sz="3600" b="1" err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u,v</a:t>
            </a:r>
            <a:r>
              <a:rPr lang="en-US" sz="36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)).</a:t>
            </a:r>
          </a:p>
          <a:p>
            <a:endParaRPr lang="en-US" sz="3600" b="1">
              <a:solidFill>
                <a:srgbClr val="002060"/>
              </a:solidFill>
              <a:latin typeface="Montserrat Bold" panose="020B060402020202020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3600" b="1">
              <a:solidFill>
                <a:srgbClr val="002060"/>
              </a:solidFill>
              <a:latin typeface="Montserrat Bold" panose="020B060402020202020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598C79-89BD-3B73-B670-3CB833C35028}"/>
              </a:ext>
            </a:extLst>
          </p:cNvPr>
          <p:cNvSpPr txBox="1"/>
          <p:nvPr/>
        </p:nvSpPr>
        <p:spPr>
          <a:xfrm>
            <a:off x="8656249" y="7474798"/>
            <a:ext cx="9220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For example:</a:t>
            </a:r>
          </a:p>
          <a:p>
            <a:r>
              <a:rPr lang="en-US" sz="28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Starting node = {node = “</a:t>
            </a:r>
            <a:r>
              <a:rPr lang="en-US" sz="2800" b="1" err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Tòa</a:t>
            </a:r>
            <a:r>
              <a:rPr lang="en-US" sz="28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 C1”, distances = 0}</a:t>
            </a:r>
          </a:p>
          <a:p>
            <a:r>
              <a:rPr lang="en-US" sz="28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Node “</a:t>
            </a:r>
            <a:r>
              <a:rPr lang="en-US" sz="2800" b="1" err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Tòa</a:t>
            </a:r>
            <a:r>
              <a:rPr lang="en-US" sz="28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 C1” is adjacent with “1” with 14m,</a:t>
            </a:r>
          </a:p>
          <a:p>
            <a:r>
              <a:rPr lang="en-US" sz="2800" b="1" err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dnew</a:t>
            </a:r>
            <a:r>
              <a:rPr lang="en-US" sz="28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 = d[“1”] + 14 = 14m</a:t>
            </a:r>
          </a:p>
          <a:p>
            <a:r>
              <a:rPr lang="en-US" sz="28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And update d[“1”] is now 14m.</a:t>
            </a:r>
          </a:p>
          <a:p>
            <a:r>
              <a:rPr lang="en-US" sz="28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Previous of “1” is “</a:t>
            </a:r>
            <a:r>
              <a:rPr lang="en-US" sz="2800" b="1" err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Tòa</a:t>
            </a:r>
            <a:r>
              <a:rPr lang="en-US" sz="28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 C1”.</a:t>
            </a:r>
            <a:endParaRPr lang="en-US" sz="3200" b="1">
              <a:solidFill>
                <a:srgbClr val="002060"/>
              </a:solidFill>
              <a:latin typeface="Montserrat Bold" panose="020B060402020202020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940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-609600" y="1257300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957214" y="9358745"/>
            <a:ext cx="1621100" cy="333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1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02</a:t>
            </a:r>
          </a:p>
        </p:txBody>
      </p:sp>
      <p:sp>
        <p:nvSpPr>
          <p:cNvPr id="25" name="TextBox 18">
            <a:extLst>
              <a:ext uri="{FF2B5EF4-FFF2-40B4-BE49-F238E27FC236}">
                <a16:creationId xmlns:a16="http://schemas.microsoft.com/office/drawing/2014/main" id="{BF484312-02A6-51C1-78B4-47D5C24E509F}"/>
              </a:ext>
            </a:extLst>
          </p:cNvPr>
          <p:cNvSpPr txBox="1"/>
          <p:nvPr/>
        </p:nvSpPr>
        <p:spPr>
          <a:xfrm>
            <a:off x="609600" y="168107"/>
            <a:ext cx="10744200" cy="902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5400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Contents</a:t>
            </a:r>
          </a:p>
        </p:txBody>
      </p:sp>
      <p:sp>
        <p:nvSpPr>
          <p:cNvPr id="67" name="AutoShape 2">
            <a:extLst>
              <a:ext uri="{FF2B5EF4-FFF2-40B4-BE49-F238E27FC236}">
                <a16:creationId xmlns:a16="http://schemas.microsoft.com/office/drawing/2014/main" id="{83E76506-0E51-1647-A51B-D071FEF21EDE}"/>
              </a:ext>
            </a:extLst>
          </p:cNvPr>
          <p:cNvSpPr/>
          <p:nvPr/>
        </p:nvSpPr>
        <p:spPr>
          <a:xfrm>
            <a:off x="2804010" y="3798744"/>
            <a:ext cx="2530900" cy="28575"/>
          </a:xfrm>
          <a:prstGeom prst="line">
            <a:avLst/>
          </a:prstGeom>
          <a:ln w="28575" cap="flat">
            <a:solidFill>
              <a:srgbClr val="31356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8" name="AutoShape 3">
            <a:extLst>
              <a:ext uri="{FF2B5EF4-FFF2-40B4-BE49-F238E27FC236}">
                <a16:creationId xmlns:a16="http://schemas.microsoft.com/office/drawing/2014/main" id="{4227D950-6D0C-7C83-4573-D82ED85EB47E}"/>
              </a:ext>
            </a:extLst>
          </p:cNvPr>
          <p:cNvSpPr/>
          <p:nvPr/>
        </p:nvSpPr>
        <p:spPr>
          <a:xfrm>
            <a:off x="6235623" y="3798744"/>
            <a:ext cx="2362771" cy="28575"/>
          </a:xfrm>
          <a:prstGeom prst="line">
            <a:avLst/>
          </a:prstGeom>
          <a:ln w="28575" cap="flat">
            <a:solidFill>
              <a:srgbClr val="31356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9" name="AutoShape 4">
            <a:extLst>
              <a:ext uri="{FF2B5EF4-FFF2-40B4-BE49-F238E27FC236}">
                <a16:creationId xmlns:a16="http://schemas.microsoft.com/office/drawing/2014/main" id="{0BA25BE7-1BCE-CE75-3A9E-D93D58968978}"/>
              </a:ext>
            </a:extLst>
          </p:cNvPr>
          <p:cNvSpPr/>
          <p:nvPr/>
        </p:nvSpPr>
        <p:spPr>
          <a:xfrm>
            <a:off x="9499106" y="3798744"/>
            <a:ext cx="2657273" cy="28575"/>
          </a:xfrm>
          <a:prstGeom prst="line">
            <a:avLst/>
          </a:prstGeom>
          <a:ln w="28575" cap="flat">
            <a:solidFill>
              <a:srgbClr val="31356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0" name="AutoShape 5">
            <a:extLst>
              <a:ext uri="{FF2B5EF4-FFF2-40B4-BE49-F238E27FC236}">
                <a16:creationId xmlns:a16="http://schemas.microsoft.com/office/drawing/2014/main" id="{62C95611-37F1-A4BA-D786-3BC5EF945093}"/>
              </a:ext>
            </a:extLst>
          </p:cNvPr>
          <p:cNvSpPr/>
          <p:nvPr/>
        </p:nvSpPr>
        <p:spPr>
          <a:xfrm>
            <a:off x="13057092" y="3798744"/>
            <a:ext cx="2426898" cy="28575"/>
          </a:xfrm>
          <a:prstGeom prst="line">
            <a:avLst/>
          </a:prstGeom>
          <a:ln w="28575" cap="flat">
            <a:solidFill>
              <a:srgbClr val="31356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1" name="Group 6">
            <a:extLst>
              <a:ext uri="{FF2B5EF4-FFF2-40B4-BE49-F238E27FC236}">
                <a16:creationId xmlns:a16="http://schemas.microsoft.com/office/drawing/2014/main" id="{8ED163AB-BD5C-CB80-037F-E10443572C47}"/>
              </a:ext>
            </a:extLst>
          </p:cNvPr>
          <p:cNvGrpSpPr/>
          <p:nvPr/>
        </p:nvGrpSpPr>
        <p:grpSpPr>
          <a:xfrm>
            <a:off x="1903298" y="3371020"/>
            <a:ext cx="900712" cy="884024"/>
            <a:chOff x="0" y="0"/>
            <a:chExt cx="825825" cy="810524"/>
          </a:xfrm>
          <a:solidFill>
            <a:srgbClr val="1877CF"/>
          </a:solidFill>
        </p:grpSpPr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BCF6CD30-0BF8-BF8F-4D37-1C5B05BCC4BF}"/>
                </a:ext>
              </a:extLst>
            </p:cNvPr>
            <p:cNvSpPr/>
            <p:nvPr/>
          </p:nvSpPr>
          <p:spPr>
            <a:xfrm>
              <a:off x="0" y="0"/>
              <a:ext cx="825825" cy="810524"/>
            </a:xfrm>
            <a:custGeom>
              <a:avLst/>
              <a:gdLst/>
              <a:ahLst/>
              <a:cxnLst/>
              <a:rect l="l" t="t" r="r" b="b"/>
              <a:pathLst>
                <a:path w="825825" h="810524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70DBCC8C-D771-8660-98F7-27D31F6A34CB}"/>
                </a:ext>
              </a:extLst>
            </p:cNvPr>
            <p:cNvSpPr txBox="1"/>
            <p:nvPr/>
          </p:nvSpPr>
          <p:spPr>
            <a:xfrm>
              <a:off x="0" y="-76200"/>
              <a:ext cx="825825" cy="886724"/>
            </a:xfrm>
            <a:prstGeom prst="rect">
              <a:avLst/>
            </a:prstGeom>
            <a:grpFill/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6160"/>
                </a:lnSpc>
                <a:spcBef>
                  <a:spcPct val="0"/>
                </a:spcBef>
              </a:pPr>
              <a:r>
                <a:rPr lang="en-US" sz="4400" b="1" u="none" spc="752">
                  <a:solidFill>
                    <a:srgbClr val="F3F5F0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1</a:t>
              </a:r>
            </a:p>
          </p:txBody>
        </p:sp>
      </p:grpSp>
      <p:grpSp>
        <p:nvGrpSpPr>
          <p:cNvPr id="74" name="Group 9">
            <a:extLst>
              <a:ext uri="{FF2B5EF4-FFF2-40B4-BE49-F238E27FC236}">
                <a16:creationId xmlns:a16="http://schemas.microsoft.com/office/drawing/2014/main" id="{FE1A75C8-F713-9DDA-D550-8A270CCE07EA}"/>
              </a:ext>
            </a:extLst>
          </p:cNvPr>
          <p:cNvGrpSpPr/>
          <p:nvPr/>
        </p:nvGrpSpPr>
        <p:grpSpPr>
          <a:xfrm>
            <a:off x="5298471" y="3371020"/>
            <a:ext cx="900712" cy="884024"/>
            <a:chOff x="0" y="0"/>
            <a:chExt cx="825825" cy="810524"/>
          </a:xfrm>
          <a:solidFill>
            <a:srgbClr val="1877CF"/>
          </a:solidFill>
        </p:grpSpPr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EE9C1192-B23E-BC8F-9A18-629C4E011BC3}"/>
                </a:ext>
              </a:extLst>
            </p:cNvPr>
            <p:cNvSpPr/>
            <p:nvPr/>
          </p:nvSpPr>
          <p:spPr>
            <a:xfrm>
              <a:off x="0" y="0"/>
              <a:ext cx="825825" cy="810524"/>
            </a:xfrm>
            <a:custGeom>
              <a:avLst/>
              <a:gdLst/>
              <a:ahLst/>
              <a:cxnLst/>
              <a:rect l="l" t="t" r="r" b="b"/>
              <a:pathLst>
                <a:path w="825825" h="810524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TextBox 11">
              <a:extLst>
                <a:ext uri="{FF2B5EF4-FFF2-40B4-BE49-F238E27FC236}">
                  <a16:creationId xmlns:a16="http://schemas.microsoft.com/office/drawing/2014/main" id="{92BE509E-4D78-1635-6F01-58914B536D7C}"/>
                </a:ext>
              </a:extLst>
            </p:cNvPr>
            <p:cNvSpPr txBox="1"/>
            <p:nvPr/>
          </p:nvSpPr>
          <p:spPr>
            <a:xfrm>
              <a:off x="0" y="-76200"/>
              <a:ext cx="825825" cy="886724"/>
            </a:xfrm>
            <a:prstGeom prst="rect">
              <a:avLst/>
            </a:prstGeom>
            <a:grpFill/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6160"/>
                </a:lnSpc>
                <a:spcBef>
                  <a:spcPct val="0"/>
                </a:spcBef>
              </a:pPr>
              <a:r>
                <a:rPr lang="en-US" sz="4400" b="1" spc="752">
                  <a:solidFill>
                    <a:srgbClr val="F3F5F0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2</a:t>
              </a:r>
            </a:p>
          </p:txBody>
        </p:sp>
      </p:grpSp>
      <p:grpSp>
        <p:nvGrpSpPr>
          <p:cNvPr id="77" name="Group 13">
            <a:extLst>
              <a:ext uri="{FF2B5EF4-FFF2-40B4-BE49-F238E27FC236}">
                <a16:creationId xmlns:a16="http://schemas.microsoft.com/office/drawing/2014/main" id="{8EA5C32F-2A03-3FFC-2B59-72FB3622110B}"/>
              </a:ext>
            </a:extLst>
          </p:cNvPr>
          <p:cNvGrpSpPr/>
          <p:nvPr/>
        </p:nvGrpSpPr>
        <p:grpSpPr>
          <a:xfrm>
            <a:off x="4547992" y="4367765"/>
            <a:ext cx="2401669" cy="2168940"/>
            <a:chOff x="0" y="-57150"/>
            <a:chExt cx="3202226" cy="2891920"/>
          </a:xfrm>
        </p:grpSpPr>
        <p:sp>
          <p:nvSpPr>
            <p:cNvPr id="78" name="TextBox 14">
              <a:extLst>
                <a:ext uri="{FF2B5EF4-FFF2-40B4-BE49-F238E27FC236}">
                  <a16:creationId xmlns:a16="http://schemas.microsoft.com/office/drawing/2014/main" id="{F03CEB30-78F9-AEA2-D692-BBAD4FBB490B}"/>
                </a:ext>
              </a:extLst>
            </p:cNvPr>
            <p:cNvSpPr txBox="1"/>
            <p:nvPr/>
          </p:nvSpPr>
          <p:spPr>
            <a:xfrm>
              <a:off x="0" y="-57150"/>
              <a:ext cx="3202226" cy="6227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</a:pPr>
              <a:r>
                <a:rPr lang="en-US" sz="2799" b="1" u="none" spc="279" dirty="0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PART 2 </a:t>
              </a:r>
            </a:p>
          </p:txBody>
        </p:sp>
        <p:sp>
          <p:nvSpPr>
            <p:cNvPr id="79" name="TextBox 15">
              <a:extLst>
                <a:ext uri="{FF2B5EF4-FFF2-40B4-BE49-F238E27FC236}">
                  <a16:creationId xmlns:a16="http://schemas.microsoft.com/office/drawing/2014/main" id="{93868934-DC92-3050-A865-ABC006CE72BC}"/>
                </a:ext>
              </a:extLst>
            </p:cNvPr>
            <p:cNvSpPr txBox="1"/>
            <p:nvPr/>
          </p:nvSpPr>
          <p:spPr>
            <a:xfrm>
              <a:off x="0" y="2365283"/>
              <a:ext cx="3202226" cy="4694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  <p:sp>
          <p:nvSpPr>
            <p:cNvPr id="80" name="TextBox 16">
              <a:extLst>
                <a:ext uri="{FF2B5EF4-FFF2-40B4-BE49-F238E27FC236}">
                  <a16:creationId xmlns:a16="http://schemas.microsoft.com/office/drawing/2014/main" id="{967F446E-697E-0F75-AEFA-0FDC55D8D53B}"/>
                </a:ext>
              </a:extLst>
            </p:cNvPr>
            <p:cNvSpPr txBox="1"/>
            <p:nvPr/>
          </p:nvSpPr>
          <p:spPr>
            <a:xfrm>
              <a:off x="0" y="925271"/>
              <a:ext cx="3202226" cy="5293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 b="1">
                  <a:solidFill>
                    <a:srgbClr val="2B4B82"/>
                  </a:solidFill>
                  <a:latin typeface="Clear Sans Medium"/>
                  <a:ea typeface="Clear Sans Medium"/>
                  <a:cs typeface="Clear Sans Medium"/>
                  <a:sym typeface="Clear Sans Medium"/>
                </a:rPr>
                <a:t>Data structure</a:t>
              </a:r>
            </a:p>
          </p:txBody>
        </p:sp>
      </p:grpSp>
      <p:grpSp>
        <p:nvGrpSpPr>
          <p:cNvPr id="81" name="Group 17">
            <a:extLst>
              <a:ext uri="{FF2B5EF4-FFF2-40B4-BE49-F238E27FC236}">
                <a16:creationId xmlns:a16="http://schemas.microsoft.com/office/drawing/2014/main" id="{41263B4E-FEA5-DDE6-B307-4B747E670856}"/>
              </a:ext>
            </a:extLst>
          </p:cNvPr>
          <p:cNvGrpSpPr/>
          <p:nvPr/>
        </p:nvGrpSpPr>
        <p:grpSpPr>
          <a:xfrm>
            <a:off x="1123950" y="4367764"/>
            <a:ext cx="2459408" cy="2174809"/>
            <a:chOff x="0" y="-57150"/>
            <a:chExt cx="3279211" cy="2899745"/>
          </a:xfrm>
        </p:grpSpPr>
        <p:sp>
          <p:nvSpPr>
            <p:cNvPr id="82" name="TextBox 18">
              <a:extLst>
                <a:ext uri="{FF2B5EF4-FFF2-40B4-BE49-F238E27FC236}">
                  <a16:creationId xmlns:a16="http://schemas.microsoft.com/office/drawing/2014/main" id="{8903D729-73EB-F67B-3E88-1E3D02C0F34E}"/>
                </a:ext>
              </a:extLst>
            </p:cNvPr>
            <p:cNvSpPr txBox="1"/>
            <p:nvPr/>
          </p:nvSpPr>
          <p:spPr>
            <a:xfrm>
              <a:off x="0" y="-57150"/>
              <a:ext cx="3279211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spc="279" dirty="0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PART 1</a:t>
              </a:r>
            </a:p>
          </p:txBody>
        </p:sp>
        <p:sp>
          <p:nvSpPr>
            <p:cNvPr id="83" name="TextBox 19">
              <a:extLst>
                <a:ext uri="{FF2B5EF4-FFF2-40B4-BE49-F238E27FC236}">
                  <a16:creationId xmlns:a16="http://schemas.microsoft.com/office/drawing/2014/main" id="{0B00BAE4-3ED1-DFAA-5B24-E9CA89143B49}"/>
                </a:ext>
              </a:extLst>
            </p:cNvPr>
            <p:cNvSpPr txBox="1"/>
            <p:nvPr/>
          </p:nvSpPr>
          <p:spPr>
            <a:xfrm>
              <a:off x="0" y="2373108"/>
              <a:ext cx="3279211" cy="4694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  <p:sp>
          <p:nvSpPr>
            <p:cNvPr id="84" name="TextBox 20">
              <a:extLst>
                <a:ext uri="{FF2B5EF4-FFF2-40B4-BE49-F238E27FC236}">
                  <a16:creationId xmlns:a16="http://schemas.microsoft.com/office/drawing/2014/main" id="{D66DE175-6C69-7807-AB4E-93BCF945DC54}"/>
                </a:ext>
              </a:extLst>
            </p:cNvPr>
            <p:cNvSpPr txBox="1"/>
            <p:nvPr/>
          </p:nvSpPr>
          <p:spPr>
            <a:xfrm>
              <a:off x="0" y="919681"/>
              <a:ext cx="3279211" cy="5293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 b="1">
                  <a:solidFill>
                    <a:srgbClr val="2B4B82"/>
                  </a:solidFill>
                  <a:latin typeface="Clear Sans Medium"/>
                  <a:ea typeface="Clear Sans Medium"/>
                  <a:cs typeface="Clear Sans Medium"/>
                  <a:sym typeface="Clear Sans Medium"/>
                </a:rPr>
                <a:t>Topic Overview</a:t>
              </a:r>
            </a:p>
          </p:txBody>
        </p:sp>
      </p:grpSp>
      <p:grpSp>
        <p:nvGrpSpPr>
          <p:cNvPr id="85" name="Group 21">
            <a:extLst>
              <a:ext uri="{FF2B5EF4-FFF2-40B4-BE49-F238E27FC236}">
                <a16:creationId xmlns:a16="http://schemas.microsoft.com/office/drawing/2014/main" id="{C9FE6F89-4CD6-3028-5D2F-370EF1C0E698}"/>
              </a:ext>
            </a:extLst>
          </p:cNvPr>
          <p:cNvGrpSpPr/>
          <p:nvPr/>
        </p:nvGrpSpPr>
        <p:grpSpPr>
          <a:xfrm>
            <a:off x="7914296" y="4373634"/>
            <a:ext cx="2459408" cy="2168940"/>
            <a:chOff x="0" y="-57150"/>
            <a:chExt cx="3279211" cy="2891920"/>
          </a:xfrm>
        </p:grpSpPr>
        <p:sp>
          <p:nvSpPr>
            <p:cNvPr id="86" name="TextBox 22">
              <a:extLst>
                <a:ext uri="{FF2B5EF4-FFF2-40B4-BE49-F238E27FC236}">
                  <a16:creationId xmlns:a16="http://schemas.microsoft.com/office/drawing/2014/main" id="{28A7E82A-5C37-F7B0-C63C-BCF3408CFDB8}"/>
                </a:ext>
              </a:extLst>
            </p:cNvPr>
            <p:cNvSpPr txBox="1"/>
            <p:nvPr/>
          </p:nvSpPr>
          <p:spPr>
            <a:xfrm>
              <a:off x="0" y="-57150"/>
              <a:ext cx="3279211" cy="6227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</a:pPr>
              <a:r>
                <a:rPr lang="en-US" sz="2799" b="1" u="none" spc="279" dirty="0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PART 3 </a:t>
              </a:r>
            </a:p>
          </p:txBody>
        </p:sp>
        <p:sp>
          <p:nvSpPr>
            <p:cNvPr id="87" name="TextBox 23">
              <a:extLst>
                <a:ext uri="{FF2B5EF4-FFF2-40B4-BE49-F238E27FC236}">
                  <a16:creationId xmlns:a16="http://schemas.microsoft.com/office/drawing/2014/main" id="{E70D8262-DC24-D647-1914-677E46EF958E}"/>
                </a:ext>
              </a:extLst>
            </p:cNvPr>
            <p:cNvSpPr txBox="1"/>
            <p:nvPr/>
          </p:nvSpPr>
          <p:spPr>
            <a:xfrm>
              <a:off x="0" y="2365283"/>
              <a:ext cx="3279211" cy="4694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  <p:sp>
          <p:nvSpPr>
            <p:cNvPr id="88" name="TextBox 24">
              <a:extLst>
                <a:ext uri="{FF2B5EF4-FFF2-40B4-BE49-F238E27FC236}">
                  <a16:creationId xmlns:a16="http://schemas.microsoft.com/office/drawing/2014/main" id="{A08371C0-CF4B-7B3B-3443-C5C1E8DD8B4A}"/>
                </a:ext>
              </a:extLst>
            </p:cNvPr>
            <p:cNvSpPr txBox="1"/>
            <p:nvPr/>
          </p:nvSpPr>
          <p:spPr>
            <a:xfrm>
              <a:off x="0" y="925271"/>
              <a:ext cx="3279211" cy="11107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 b="1">
                  <a:solidFill>
                    <a:srgbClr val="2B4B82"/>
                  </a:solidFill>
                  <a:latin typeface="Clear Sans Medium"/>
                  <a:ea typeface="Clear Sans Medium"/>
                  <a:cs typeface="Clear Sans Medium"/>
                  <a:sym typeface="Clear Sans Medium"/>
                </a:rPr>
                <a:t>Algorithms and Implementations</a:t>
              </a:r>
            </a:p>
          </p:txBody>
        </p:sp>
      </p:grpSp>
      <p:grpSp>
        <p:nvGrpSpPr>
          <p:cNvPr id="89" name="Group 25">
            <a:extLst>
              <a:ext uri="{FF2B5EF4-FFF2-40B4-BE49-F238E27FC236}">
                <a16:creationId xmlns:a16="http://schemas.microsoft.com/office/drawing/2014/main" id="{13AB4C8E-9914-B13A-31F9-EBBF0DECBA6C}"/>
              </a:ext>
            </a:extLst>
          </p:cNvPr>
          <p:cNvGrpSpPr/>
          <p:nvPr/>
        </p:nvGrpSpPr>
        <p:grpSpPr>
          <a:xfrm>
            <a:off x="11198856" y="4373634"/>
            <a:ext cx="2680634" cy="2168940"/>
            <a:chOff x="0" y="-57150"/>
            <a:chExt cx="3574179" cy="2891920"/>
          </a:xfrm>
        </p:grpSpPr>
        <p:sp>
          <p:nvSpPr>
            <p:cNvPr id="90" name="TextBox 26">
              <a:extLst>
                <a:ext uri="{FF2B5EF4-FFF2-40B4-BE49-F238E27FC236}">
                  <a16:creationId xmlns:a16="http://schemas.microsoft.com/office/drawing/2014/main" id="{C633ABE4-13C3-EE7C-198F-B881D1D1432F}"/>
                </a:ext>
              </a:extLst>
            </p:cNvPr>
            <p:cNvSpPr txBox="1"/>
            <p:nvPr/>
          </p:nvSpPr>
          <p:spPr>
            <a:xfrm>
              <a:off x="0" y="-57150"/>
              <a:ext cx="3574179" cy="6227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</a:pPr>
              <a:r>
                <a:rPr lang="en-US" sz="2799" b="1" u="none" spc="279" dirty="0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PART 4 </a:t>
              </a:r>
            </a:p>
          </p:txBody>
        </p:sp>
        <p:sp>
          <p:nvSpPr>
            <p:cNvPr id="91" name="TextBox 27">
              <a:extLst>
                <a:ext uri="{FF2B5EF4-FFF2-40B4-BE49-F238E27FC236}">
                  <a16:creationId xmlns:a16="http://schemas.microsoft.com/office/drawing/2014/main" id="{C877ABB8-9FF3-5AA2-9E66-FF50CC19E4FC}"/>
                </a:ext>
              </a:extLst>
            </p:cNvPr>
            <p:cNvSpPr txBox="1"/>
            <p:nvPr/>
          </p:nvSpPr>
          <p:spPr>
            <a:xfrm>
              <a:off x="0" y="2365283"/>
              <a:ext cx="3574179" cy="4694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2B4B8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. </a:t>
              </a:r>
            </a:p>
          </p:txBody>
        </p:sp>
        <p:sp>
          <p:nvSpPr>
            <p:cNvPr id="92" name="TextBox 28">
              <a:extLst>
                <a:ext uri="{FF2B5EF4-FFF2-40B4-BE49-F238E27FC236}">
                  <a16:creationId xmlns:a16="http://schemas.microsoft.com/office/drawing/2014/main" id="{96875A71-EF87-2C7A-9970-AD43D11AF878}"/>
                </a:ext>
              </a:extLst>
            </p:cNvPr>
            <p:cNvSpPr txBox="1"/>
            <p:nvPr/>
          </p:nvSpPr>
          <p:spPr>
            <a:xfrm>
              <a:off x="0" y="925271"/>
              <a:ext cx="3574179" cy="11107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 b="1">
                  <a:solidFill>
                    <a:srgbClr val="2B4B82"/>
                  </a:solidFill>
                  <a:latin typeface="Clear Sans Medium"/>
                  <a:ea typeface="Clear Sans Medium"/>
                  <a:cs typeface="Clear Sans Medium"/>
                  <a:sym typeface="Clear Sans Medium"/>
                </a:rPr>
                <a:t>Dataset and </a:t>
              </a:r>
            </a:p>
            <a:p>
              <a:pPr algn="ctr">
                <a:lnSpc>
                  <a:spcPts val="3360"/>
                </a:lnSpc>
              </a:pPr>
              <a:r>
                <a:rPr lang="en-US" sz="2400" b="1">
                  <a:solidFill>
                    <a:srgbClr val="2B4B82"/>
                  </a:solidFill>
                  <a:latin typeface="Clear Sans Medium"/>
                  <a:ea typeface="Clear Sans Medium"/>
                  <a:cs typeface="Clear Sans Medium"/>
                  <a:sym typeface="Clear Sans Medium"/>
                </a:rPr>
                <a:t>Experiment</a:t>
              </a:r>
            </a:p>
          </p:txBody>
        </p:sp>
      </p:grpSp>
      <p:grpSp>
        <p:nvGrpSpPr>
          <p:cNvPr id="93" name="Group 29">
            <a:extLst>
              <a:ext uri="{FF2B5EF4-FFF2-40B4-BE49-F238E27FC236}">
                <a16:creationId xmlns:a16="http://schemas.microsoft.com/office/drawing/2014/main" id="{63A6D032-1458-AAAD-6C25-C93CEC6BA248}"/>
              </a:ext>
            </a:extLst>
          </p:cNvPr>
          <p:cNvGrpSpPr/>
          <p:nvPr/>
        </p:nvGrpSpPr>
        <p:grpSpPr>
          <a:xfrm>
            <a:off x="14521558" y="4367764"/>
            <a:ext cx="2825576" cy="1746385"/>
            <a:chOff x="0" y="-57151"/>
            <a:chExt cx="3767435" cy="2328513"/>
          </a:xfrm>
        </p:grpSpPr>
        <p:sp>
          <p:nvSpPr>
            <p:cNvPr id="94" name="TextBox 30">
              <a:extLst>
                <a:ext uri="{FF2B5EF4-FFF2-40B4-BE49-F238E27FC236}">
                  <a16:creationId xmlns:a16="http://schemas.microsoft.com/office/drawing/2014/main" id="{38EF8BBA-3548-4EF0-FE5B-6BBF7EB98D1F}"/>
                </a:ext>
              </a:extLst>
            </p:cNvPr>
            <p:cNvSpPr txBox="1"/>
            <p:nvPr/>
          </p:nvSpPr>
          <p:spPr>
            <a:xfrm>
              <a:off x="0" y="-57151"/>
              <a:ext cx="3767435" cy="6227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</a:pPr>
              <a:r>
                <a:rPr lang="en-US" sz="2799" b="1" u="none" spc="279" dirty="0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PART 5 </a:t>
              </a:r>
            </a:p>
          </p:txBody>
        </p:sp>
        <p:sp>
          <p:nvSpPr>
            <p:cNvPr id="95" name="TextBox 31">
              <a:extLst>
                <a:ext uri="{FF2B5EF4-FFF2-40B4-BE49-F238E27FC236}">
                  <a16:creationId xmlns:a16="http://schemas.microsoft.com/office/drawing/2014/main" id="{941B111A-B4DE-B040-78BC-908D72E23216}"/>
                </a:ext>
              </a:extLst>
            </p:cNvPr>
            <p:cNvSpPr txBox="1"/>
            <p:nvPr/>
          </p:nvSpPr>
          <p:spPr>
            <a:xfrm>
              <a:off x="0" y="1801875"/>
              <a:ext cx="3767435" cy="4694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  <p:sp>
          <p:nvSpPr>
            <p:cNvPr id="96" name="TextBox 32">
              <a:extLst>
                <a:ext uri="{FF2B5EF4-FFF2-40B4-BE49-F238E27FC236}">
                  <a16:creationId xmlns:a16="http://schemas.microsoft.com/office/drawing/2014/main" id="{011F6E58-C78B-5DD5-5CBC-6569BBBA97E9}"/>
                </a:ext>
              </a:extLst>
            </p:cNvPr>
            <p:cNvSpPr txBox="1"/>
            <p:nvPr/>
          </p:nvSpPr>
          <p:spPr>
            <a:xfrm>
              <a:off x="0" y="925271"/>
              <a:ext cx="3767435" cy="529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 b="1">
                  <a:solidFill>
                    <a:srgbClr val="2B4B82"/>
                  </a:solidFill>
                  <a:latin typeface="Clear Sans Medium"/>
                  <a:ea typeface="Clear Sans Medium"/>
                  <a:cs typeface="Clear Sans Medium"/>
                  <a:sym typeface="Clear Sans Medium"/>
                </a:rPr>
                <a:t>Conclusion</a:t>
              </a:r>
            </a:p>
          </p:txBody>
        </p:sp>
      </p:grpSp>
      <p:grpSp>
        <p:nvGrpSpPr>
          <p:cNvPr id="97" name="Group 33">
            <a:extLst>
              <a:ext uri="{FF2B5EF4-FFF2-40B4-BE49-F238E27FC236}">
                <a16:creationId xmlns:a16="http://schemas.microsoft.com/office/drawing/2014/main" id="{620708B9-4D66-5024-37C3-C46CAE4BD2DB}"/>
              </a:ext>
            </a:extLst>
          </p:cNvPr>
          <p:cNvGrpSpPr/>
          <p:nvPr/>
        </p:nvGrpSpPr>
        <p:grpSpPr>
          <a:xfrm>
            <a:off x="8693644" y="3371020"/>
            <a:ext cx="900712" cy="884024"/>
            <a:chOff x="0" y="0"/>
            <a:chExt cx="825825" cy="810524"/>
          </a:xfrm>
          <a:solidFill>
            <a:srgbClr val="1877CF"/>
          </a:solidFill>
        </p:grpSpPr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B927325E-0E35-CA98-D8E6-C14BA3A1C933}"/>
                </a:ext>
              </a:extLst>
            </p:cNvPr>
            <p:cNvSpPr/>
            <p:nvPr/>
          </p:nvSpPr>
          <p:spPr>
            <a:xfrm>
              <a:off x="0" y="0"/>
              <a:ext cx="825825" cy="810524"/>
            </a:xfrm>
            <a:custGeom>
              <a:avLst/>
              <a:gdLst/>
              <a:ahLst/>
              <a:cxnLst/>
              <a:rect l="l" t="t" r="r" b="b"/>
              <a:pathLst>
                <a:path w="825825" h="810524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grpFill/>
            <a:ln>
              <a:solidFill>
                <a:srgbClr val="5179CC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TextBox 35">
              <a:extLst>
                <a:ext uri="{FF2B5EF4-FFF2-40B4-BE49-F238E27FC236}">
                  <a16:creationId xmlns:a16="http://schemas.microsoft.com/office/drawing/2014/main" id="{BB4B55B1-FB1A-0EF3-D909-840E6FAF4E88}"/>
                </a:ext>
              </a:extLst>
            </p:cNvPr>
            <p:cNvSpPr txBox="1"/>
            <p:nvPr/>
          </p:nvSpPr>
          <p:spPr>
            <a:xfrm>
              <a:off x="0" y="-76200"/>
              <a:ext cx="825825" cy="886724"/>
            </a:xfrm>
            <a:prstGeom prst="rect">
              <a:avLst/>
            </a:prstGeom>
            <a:grpFill/>
            <a:ln>
              <a:solidFill>
                <a:srgbClr val="5179CC"/>
              </a:solidFill>
            </a:ln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6160"/>
                </a:lnSpc>
                <a:spcBef>
                  <a:spcPct val="0"/>
                </a:spcBef>
              </a:pPr>
              <a:r>
                <a:rPr lang="en-US" sz="4400" b="1" spc="752">
                  <a:solidFill>
                    <a:srgbClr val="F3F5F0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3</a:t>
              </a:r>
            </a:p>
          </p:txBody>
        </p:sp>
      </p:grpSp>
      <p:grpSp>
        <p:nvGrpSpPr>
          <p:cNvPr id="100" name="Group 36">
            <a:extLst>
              <a:ext uri="{FF2B5EF4-FFF2-40B4-BE49-F238E27FC236}">
                <a16:creationId xmlns:a16="http://schemas.microsoft.com/office/drawing/2014/main" id="{E3AAB08C-75E0-C8BD-6D73-28FC29CA7B85}"/>
              </a:ext>
            </a:extLst>
          </p:cNvPr>
          <p:cNvGrpSpPr/>
          <p:nvPr/>
        </p:nvGrpSpPr>
        <p:grpSpPr>
          <a:xfrm>
            <a:off x="12088817" y="3371020"/>
            <a:ext cx="900712" cy="884024"/>
            <a:chOff x="0" y="0"/>
            <a:chExt cx="825825" cy="810524"/>
          </a:xfrm>
          <a:solidFill>
            <a:srgbClr val="1877CF"/>
          </a:solidFill>
        </p:grpSpPr>
        <p:sp>
          <p:nvSpPr>
            <p:cNvPr id="101" name="Freeform 37">
              <a:extLst>
                <a:ext uri="{FF2B5EF4-FFF2-40B4-BE49-F238E27FC236}">
                  <a16:creationId xmlns:a16="http://schemas.microsoft.com/office/drawing/2014/main" id="{2DF5B493-15E4-27C4-AE7E-C14090E470F9}"/>
                </a:ext>
              </a:extLst>
            </p:cNvPr>
            <p:cNvSpPr/>
            <p:nvPr/>
          </p:nvSpPr>
          <p:spPr>
            <a:xfrm>
              <a:off x="0" y="0"/>
              <a:ext cx="825825" cy="810524"/>
            </a:xfrm>
            <a:custGeom>
              <a:avLst/>
              <a:gdLst/>
              <a:ahLst/>
              <a:cxnLst/>
              <a:rect l="l" t="t" r="r" b="b"/>
              <a:pathLst>
                <a:path w="825825" h="810524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TextBox 38">
              <a:extLst>
                <a:ext uri="{FF2B5EF4-FFF2-40B4-BE49-F238E27FC236}">
                  <a16:creationId xmlns:a16="http://schemas.microsoft.com/office/drawing/2014/main" id="{ACB08E33-215C-33A3-4BFB-0A53AB16E6FA}"/>
                </a:ext>
              </a:extLst>
            </p:cNvPr>
            <p:cNvSpPr txBox="1"/>
            <p:nvPr/>
          </p:nvSpPr>
          <p:spPr>
            <a:xfrm>
              <a:off x="0" y="-76200"/>
              <a:ext cx="825825" cy="886724"/>
            </a:xfrm>
            <a:prstGeom prst="rect">
              <a:avLst/>
            </a:prstGeom>
            <a:grpFill/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6160"/>
                </a:lnSpc>
                <a:spcBef>
                  <a:spcPct val="0"/>
                </a:spcBef>
              </a:pPr>
              <a:r>
                <a:rPr lang="en-US" sz="4400" b="1" spc="752">
                  <a:solidFill>
                    <a:srgbClr val="F3F5F0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4</a:t>
              </a:r>
            </a:p>
          </p:txBody>
        </p:sp>
      </p:grpSp>
      <p:grpSp>
        <p:nvGrpSpPr>
          <p:cNvPr id="103" name="Group 39">
            <a:extLst>
              <a:ext uri="{FF2B5EF4-FFF2-40B4-BE49-F238E27FC236}">
                <a16:creationId xmlns:a16="http://schemas.microsoft.com/office/drawing/2014/main" id="{121BAC69-5B7B-15D8-D4AD-B6FF4A3D6956}"/>
              </a:ext>
            </a:extLst>
          </p:cNvPr>
          <p:cNvGrpSpPr/>
          <p:nvPr/>
        </p:nvGrpSpPr>
        <p:grpSpPr>
          <a:xfrm>
            <a:off x="15483990" y="3371020"/>
            <a:ext cx="900712" cy="884024"/>
            <a:chOff x="0" y="0"/>
            <a:chExt cx="825825" cy="810524"/>
          </a:xfrm>
          <a:solidFill>
            <a:srgbClr val="1877CF"/>
          </a:solidFill>
        </p:grpSpPr>
        <p:sp>
          <p:nvSpPr>
            <p:cNvPr id="104" name="Freeform 40">
              <a:extLst>
                <a:ext uri="{FF2B5EF4-FFF2-40B4-BE49-F238E27FC236}">
                  <a16:creationId xmlns:a16="http://schemas.microsoft.com/office/drawing/2014/main" id="{67F9ADB4-A987-FBD5-D632-F7B87BE277DF}"/>
                </a:ext>
              </a:extLst>
            </p:cNvPr>
            <p:cNvSpPr/>
            <p:nvPr/>
          </p:nvSpPr>
          <p:spPr>
            <a:xfrm>
              <a:off x="0" y="0"/>
              <a:ext cx="825825" cy="810524"/>
            </a:xfrm>
            <a:custGeom>
              <a:avLst/>
              <a:gdLst/>
              <a:ahLst/>
              <a:cxnLst/>
              <a:rect l="l" t="t" r="r" b="b"/>
              <a:pathLst>
                <a:path w="825825" h="810524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TextBox 41">
              <a:extLst>
                <a:ext uri="{FF2B5EF4-FFF2-40B4-BE49-F238E27FC236}">
                  <a16:creationId xmlns:a16="http://schemas.microsoft.com/office/drawing/2014/main" id="{860BAEBF-AF39-DB51-D9CF-F3BDD62959CC}"/>
                </a:ext>
              </a:extLst>
            </p:cNvPr>
            <p:cNvSpPr txBox="1"/>
            <p:nvPr/>
          </p:nvSpPr>
          <p:spPr>
            <a:xfrm>
              <a:off x="0" y="-76200"/>
              <a:ext cx="825825" cy="886724"/>
            </a:xfrm>
            <a:prstGeom prst="rect">
              <a:avLst/>
            </a:prstGeom>
            <a:grpFill/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6160"/>
                </a:lnSpc>
                <a:spcBef>
                  <a:spcPct val="0"/>
                </a:spcBef>
              </a:pPr>
              <a:r>
                <a:rPr lang="en-US" sz="4400" b="1" spc="752">
                  <a:solidFill>
                    <a:srgbClr val="F3F5F0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1395A-E880-87F8-D284-AF34698B1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DBE9BC2-979E-ED37-C92B-E19BDA6D96B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CE28732F-9B42-5389-5FB7-1D6175ADE61E}"/>
              </a:ext>
            </a:extLst>
          </p:cNvPr>
          <p:cNvSpPr/>
          <p:nvPr/>
        </p:nvSpPr>
        <p:spPr>
          <a:xfrm>
            <a:off x="-609600" y="1257300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Box 18">
            <a:extLst>
              <a:ext uri="{FF2B5EF4-FFF2-40B4-BE49-F238E27FC236}">
                <a16:creationId xmlns:a16="http://schemas.microsoft.com/office/drawing/2014/main" id="{21950E90-AE24-182C-DE04-194701FA3F98}"/>
              </a:ext>
            </a:extLst>
          </p:cNvPr>
          <p:cNvSpPr txBox="1"/>
          <p:nvPr/>
        </p:nvSpPr>
        <p:spPr>
          <a:xfrm>
            <a:off x="609600" y="168107"/>
            <a:ext cx="13639800" cy="902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5400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Algorithms and Implementation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9A8AB8-BDC1-3BA8-1FEF-9EB79AAAD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5753100"/>
            <a:ext cx="9296400" cy="42141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93009A-3BA0-C957-1CD5-9BCCEC812D1F}"/>
              </a:ext>
            </a:extLst>
          </p:cNvPr>
          <p:cNvSpPr txBox="1"/>
          <p:nvPr/>
        </p:nvSpPr>
        <p:spPr>
          <a:xfrm>
            <a:off x="457200" y="1443995"/>
            <a:ext cx="1600200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 startAt="3"/>
            </a:pPr>
            <a:r>
              <a:rPr lang="en-US" sz="40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Apply Dijkstra’s Algorithm</a:t>
            </a:r>
          </a:p>
          <a:p>
            <a:pPr marL="742950" indent="-742950">
              <a:buAutoNum type="arabicPeriod" startAt="3"/>
            </a:pPr>
            <a:endParaRPr lang="en-US" sz="4000" b="1">
              <a:solidFill>
                <a:srgbClr val="002060"/>
              </a:solidFill>
              <a:latin typeface="Montserrat Bold" panose="020B060402020202020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71500" indent="-571500">
              <a:buFontTx/>
              <a:buChar char="-"/>
            </a:pPr>
            <a:r>
              <a:rPr lang="en-US" sz="40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Finally, after we find the shortest distances from starting node to end node, we need the steps ( path) of it.</a:t>
            </a:r>
          </a:p>
          <a:p>
            <a:pPr marL="571500" indent="-571500">
              <a:buFontTx/>
              <a:buChar char="-"/>
            </a:pPr>
            <a:r>
              <a:rPr lang="en-US" sz="40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Declare a array path contains nodes from previous data structure.</a:t>
            </a:r>
          </a:p>
          <a:p>
            <a:r>
              <a:rPr lang="en-US" sz="40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-   And return the path and distance to the end node.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>
              <a:solidFill>
                <a:srgbClr val="002060"/>
              </a:solidFill>
              <a:latin typeface="Montserrat Bold" panose="020B060402020202020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442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E5CA7-C745-ECD3-4E41-F6D19EA42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D433787-797B-D92F-1120-7CE8B3359D4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E1A91A19-A3F6-D295-80B7-8BF221291798}"/>
              </a:ext>
            </a:extLst>
          </p:cNvPr>
          <p:cNvSpPr/>
          <p:nvPr/>
        </p:nvSpPr>
        <p:spPr>
          <a:xfrm>
            <a:off x="-609600" y="1257300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Box 18">
            <a:extLst>
              <a:ext uri="{FF2B5EF4-FFF2-40B4-BE49-F238E27FC236}">
                <a16:creationId xmlns:a16="http://schemas.microsoft.com/office/drawing/2014/main" id="{B8552921-BB6A-8D4A-E137-E47835EE0E63}"/>
              </a:ext>
            </a:extLst>
          </p:cNvPr>
          <p:cNvSpPr txBox="1"/>
          <p:nvPr/>
        </p:nvSpPr>
        <p:spPr>
          <a:xfrm>
            <a:off x="609600" y="168107"/>
            <a:ext cx="13639800" cy="902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5400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Algorithms and 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39C7CB-E011-D705-1F90-908FB8032313}"/>
              </a:ext>
            </a:extLst>
          </p:cNvPr>
          <p:cNvSpPr txBox="1"/>
          <p:nvPr/>
        </p:nvSpPr>
        <p:spPr>
          <a:xfrm>
            <a:off x="457200" y="1443995"/>
            <a:ext cx="1600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4.	Using Google Map API to display map on the web.</a:t>
            </a:r>
          </a:p>
          <a:p>
            <a:endParaRPr lang="en-US" sz="4000" b="1">
              <a:solidFill>
                <a:srgbClr val="002060"/>
              </a:solidFill>
              <a:latin typeface="Montserrat Bold" panose="020B060402020202020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CDF6A8-5E57-54A9-103A-AADE8EF49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171700"/>
            <a:ext cx="14149117" cy="77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905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A1B8E-70F0-079C-DA88-A2A79F646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C093136-99CF-BFCF-7C9F-6AA2E86FF88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9DAE7A5D-8AA5-DDF9-E265-4F99BC36D7EE}"/>
              </a:ext>
            </a:extLst>
          </p:cNvPr>
          <p:cNvSpPr/>
          <p:nvPr/>
        </p:nvSpPr>
        <p:spPr>
          <a:xfrm>
            <a:off x="-609600" y="1257300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Box 18">
            <a:extLst>
              <a:ext uri="{FF2B5EF4-FFF2-40B4-BE49-F238E27FC236}">
                <a16:creationId xmlns:a16="http://schemas.microsoft.com/office/drawing/2014/main" id="{5CF02646-AC23-F24F-7784-F344FA8E50E7}"/>
              </a:ext>
            </a:extLst>
          </p:cNvPr>
          <p:cNvSpPr txBox="1"/>
          <p:nvPr/>
        </p:nvSpPr>
        <p:spPr>
          <a:xfrm>
            <a:off x="609600" y="168107"/>
            <a:ext cx="13639800" cy="902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5400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Algorithms and 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031324-4652-263B-F75B-8434A60BB9A9}"/>
              </a:ext>
            </a:extLst>
          </p:cNvPr>
          <p:cNvSpPr txBox="1"/>
          <p:nvPr/>
        </p:nvSpPr>
        <p:spPr>
          <a:xfrm>
            <a:off x="457200" y="1443995"/>
            <a:ext cx="1600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4.	Draw path</a:t>
            </a:r>
          </a:p>
          <a:p>
            <a:endParaRPr lang="en-US" sz="4000" b="1">
              <a:solidFill>
                <a:srgbClr val="002060"/>
              </a:solidFill>
              <a:latin typeface="Montserrat Bold" panose="020B060402020202020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E4E35F-544A-707B-5E74-8C17E4FB7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767434"/>
            <a:ext cx="17818143" cy="241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863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9ED54-DDB7-0EAD-15A3-53BFD4DE1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FC9F9ED-8340-75F5-37D8-5E5BE0CA677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494339CA-AB8D-FDA8-9EF9-3D87AB380D46}"/>
              </a:ext>
            </a:extLst>
          </p:cNvPr>
          <p:cNvSpPr/>
          <p:nvPr/>
        </p:nvSpPr>
        <p:spPr>
          <a:xfrm>
            <a:off x="-609600" y="1257300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A3505769-800B-840A-049A-78E7AA282582}"/>
              </a:ext>
            </a:extLst>
          </p:cNvPr>
          <p:cNvSpPr txBox="1"/>
          <p:nvPr/>
        </p:nvSpPr>
        <p:spPr>
          <a:xfrm>
            <a:off x="957214" y="9358745"/>
            <a:ext cx="1621100" cy="333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1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02</a:t>
            </a:r>
          </a:p>
        </p:txBody>
      </p:sp>
      <p:sp>
        <p:nvSpPr>
          <p:cNvPr id="25" name="TextBox 18">
            <a:extLst>
              <a:ext uri="{FF2B5EF4-FFF2-40B4-BE49-F238E27FC236}">
                <a16:creationId xmlns:a16="http://schemas.microsoft.com/office/drawing/2014/main" id="{95218626-7BBE-5CC9-6A82-41EAF288A990}"/>
              </a:ext>
            </a:extLst>
          </p:cNvPr>
          <p:cNvSpPr txBox="1"/>
          <p:nvPr/>
        </p:nvSpPr>
        <p:spPr>
          <a:xfrm>
            <a:off x="609600" y="168107"/>
            <a:ext cx="16992600" cy="902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5400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Dataset and Experiment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770D19-C165-13C6-3B38-1C58AEA258C2}"/>
              </a:ext>
            </a:extLst>
          </p:cNvPr>
          <p:cNvSpPr txBox="1"/>
          <p:nvPr/>
        </p:nvSpPr>
        <p:spPr>
          <a:xfrm>
            <a:off x="457200" y="1443995"/>
            <a:ext cx="16002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Programming Languages: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HTML, </a:t>
            </a:r>
            <a:r>
              <a:rPr lang="en-US" sz="4000" b="1" err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endParaRPr lang="en-US" sz="4000" b="1">
              <a:solidFill>
                <a:srgbClr val="002060"/>
              </a:solidFill>
              <a:latin typeface="Montserrat Bold" panose="020B060402020202020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Library:</a:t>
            </a:r>
          </a:p>
          <a:p>
            <a:r>
              <a:rPr lang="en-US" sz="40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+) Google Maps API: display map</a:t>
            </a:r>
          </a:p>
          <a:p>
            <a:r>
              <a:rPr lang="en-US" sz="40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+) HTML/CSS: user interface</a:t>
            </a:r>
          </a:p>
          <a:p>
            <a:r>
              <a:rPr lang="en-US" sz="40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+) </a:t>
            </a:r>
            <a:r>
              <a:rPr lang="en-US" sz="4000" b="1" err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sz="40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: handle algorithms and mathematics.</a:t>
            </a:r>
          </a:p>
          <a:p>
            <a:endParaRPr lang="en-US" sz="4000" b="1">
              <a:solidFill>
                <a:srgbClr val="002060"/>
              </a:solidFill>
              <a:latin typeface="Montserrat Bold" panose="020B060402020202020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122" name="Picture 2" descr="Javascript cơ bản - Chuyên Chém gió về web development &amp; đời dev">
            <a:extLst>
              <a:ext uri="{FF2B5EF4-FFF2-40B4-BE49-F238E27FC236}">
                <a16:creationId xmlns:a16="http://schemas.microsoft.com/office/drawing/2014/main" id="{947193C7-06CC-D569-63EC-0D0B7DBDD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295900"/>
            <a:ext cx="6961471" cy="391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ML – Wikipedia tiếng Việt">
            <a:extLst>
              <a:ext uri="{FF2B5EF4-FFF2-40B4-BE49-F238E27FC236}">
                <a16:creationId xmlns:a16="http://schemas.microsoft.com/office/drawing/2014/main" id="{26376F48-6C39-12CC-E957-7FA3F4AA5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6200" y="5358390"/>
            <a:ext cx="3033712" cy="428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933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04A7C-B0DD-70AA-2A0E-21932CCEF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945D758-BE47-9CD2-CC88-212A4F1F4E3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D9618761-145A-6758-DD2E-0176A49E4BFA}"/>
              </a:ext>
            </a:extLst>
          </p:cNvPr>
          <p:cNvSpPr/>
          <p:nvPr/>
        </p:nvSpPr>
        <p:spPr>
          <a:xfrm>
            <a:off x="-609600" y="1257300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BF5EC969-BAA5-8CB9-4934-1A6A2061DC68}"/>
              </a:ext>
            </a:extLst>
          </p:cNvPr>
          <p:cNvSpPr txBox="1"/>
          <p:nvPr/>
        </p:nvSpPr>
        <p:spPr>
          <a:xfrm>
            <a:off x="957214" y="9358745"/>
            <a:ext cx="1621100" cy="333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1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02</a:t>
            </a:r>
          </a:p>
        </p:txBody>
      </p:sp>
      <p:sp>
        <p:nvSpPr>
          <p:cNvPr id="25" name="TextBox 18">
            <a:extLst>
              <a:ext uri="{FF2B5EF4-FFF2-40B4-BE49-F238E27FC236}">
                <a16:creationId xmlns:a16="http://schemas.microsoft.com/office/drawing/2014/main" id="{9C31CB3A-D501-1F53-A888-C5FA04DDE494}"/>
              </a:ext>
            </a:extLst>
          </p:cNvPr>
          <p:cNvSpPr txBox="1"/>
          <p:nvPr/>
        </p:nvSpPr>
        <p:spPr>
          <a:xfrm>
            <a:off x="609600" y="168107"/>
            <a:ext cx="16992600" cy="902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5400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Dataset and Experiment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FBBBDB-1ED0-C853-E0C2-FC41CA509E5B}"/>
              </a:ext>
            </a:extLst>
          </p:cNvPr>
          <p:cNvSpPr txBox="1"/>
          <p:nvPr/>
        </p:nvSpPr>
        <p:spPr>
          <a:xfrm>
            <a:off x="457200" y="1443995"/>
            <a:ext cx="16002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Experiment:</a:t>
            </a:r>
          </a:p>
          <a:p>
            <a:endParaRPr lang="en-US" sz="4000" b="1">
              <a:solidFill>
                <a:srgbClr val="002060"/>
              </a:solidFill>
              <a:latin typeface="Montserrat Bold" panose="020B060402020202020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40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Input: Choose the starting point ( green dot appear), and choose the end point.</a:t>
            </a:r>
          </a:p>
          <a:p>
            <a:endParaRPr lang="en-US" sz="4000" b="1">
              <a:solidFill>
                <a:srgbClr val="002060"/>
              </a:solidFill>
              <a:latin typeface="Montserrat Bold" panose="020B060402020202020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40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Output: Display the shortest path and distance, step by step, and average time for person with velocity 4.8km/h.</a:t>
            </a:r>
          </a:p>
          <a:p>
            <a:endParaRPr lang="en-US" sz="4000" b="1">
              <a:solidFill>
                <a:srgbClr val="002060"/>
              </a:solidFill>
              <a:latin typeface="Montserrat Bold" panose="020B060402020202020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C19D8D-ACF9-682E-5459-D74C1A37E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6351023"/>
            <a:ext cx="13594401" cy="240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97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3EED7E-524F-3527-9C1C-6C1391F79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5F64CD2-336F-C29D-FF3E-73616543A7C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D82CE1EA-751E-F050-1DBF-570F264A160E}"/>
              </a:ext>
            </a:extLst>
          </p:cNvPr>
          <p:cNvSpPr/>
          <p:nvPr/>
        </p:nvSpPr>
        <p:spPr>
          <a:xfrm>
            <a:off x="-609600" y="1257300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Box 18">
            <a:extLst>
              <a:ext uri="{FF2B5EF4-FFF2-40B4-BE49-F238E27FC236}">
                <a16:creationId xmlns:a16="http://schemas.microsoft.com/office/drawing/2014/main" id="{ED9C9CBC-6C52-6DEB-B142-8F8B05F5549A}"/>
              </a:ext>
            </a:extLst>
          </p:cNvPr>
          <p:cNvSpPr txBox="1"/>
          <p:nvPr/>
        </p:nvSpPr>
        <p:spPr>
          <a:xfrm>
            <a:off x="609600" y="168107"/>
            <a:ext cx="16992600" cy="902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5400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Dataset and Experiment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138AC-62FE-AB91-51E1-AE62E7781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496" y="1444388"/>
            <a:ext cx="6589245" cy="7654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35AECE-7A9F-EC22-FF1B-06C6D0C66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1" y="1531841"/>
            <a:ext cx="6780908" cy="7567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7222E7-EF61-2348-D416-62EF04C83325}"/>
              </a:ext>
            </a:extLst>
          </p:cNvPr>
          <p:cNvSpPr txBox="1"/>
          <p:nvPr/>
        </p:nvSpPr>
        <p:spPr>
          <a:xfrm>
            <a:off x="3048000" y="9286161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Our project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572853-7B54-32F2-E7FA-DCEC78471D26}"/>
              </a:ext>
            </a:extLst>
          </p:cNvPr>
          <p:cNvSpPr txBox="1"/>
          <p:nvPr/>
        </p:nvSpPr>
        <p:spPr>
          <a:xfrm>
            <a:off x="10678886" y="9254465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Google Map</a:t>
            </a:r>
          </a:p>
        </p:txBody>
      </p:sp>
    </p:spTree>
    <p:extLst>
      <p:ext uri="{BB962C8B-B14F-4D97-AF65-F5344CB8AC3E}">
        <p14:creationId xmlns:p14="http://schemas.microsoft.com/office/powerpoint/2010/main" val="1488091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FB176-4DAA-5B5E-4B95-B196ADA31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FB2E19C-2F62-0703-CF22-DD0AABD8435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F38EAC63-7481-6C9E-986B-AA259848BBC2}"/>
              </a:ext>
            </a:extLst>
          </p:cNvPr>
          <p:cNvSpPr/>
          <p:nvPr/>
        </p:nvSpPr>
        <p:spPr>
          <a:xfrm>
            <a:off x="-609600" y="1257300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03F88CBE-6471-55B9-3DE7-E3702DEAA675}"/>
              </a:ext>
            </a:extLst>
          </p:cNvPr>
          <p:cNvSpPr txBox="1"/>
          <p:nvPr/>
        </p:nvSpPr>
        <p:spPr>
          <a:xfrm>
            <a:off x="957214" y="9358745"/>
            <a:ext cx="1621100" cy="333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1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02</a:t>
            </a:r>
          </a:p>
        </p:txBody>
      </p:sp>
      <p:sp>
        <p:nvSpPr>
          <p:cNvPr id="25" name="TextBox 18">
            <a:extLst>
              <a:ext uri="{FF2B5EF4-FFF2-40B4-BE49-F238E27FC236}">
                <a16:creationId xmlns:a16="http://schemas.microsoft.com/office/drawing/2014/main" id="{AF0BC3C4-721E-6138-E541-24E1C28F7761}"/>
              </a:ext>
            </a:extLst>
          </p:cNvPr>
          <p:cNvSpPr txBox="1"/>
          <p:nvPr/>
        </p:nvSpPr>
        <p:spPr>
          <a:xfrm>
            <a:off x="609600" y="168107"/>
            <a:ext cx="13639800" cy="902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5400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Conclusion and Limitations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C26135-055A-869F-4B76-7E4E29F75EE8}"/>
              </a:ext>
            </a:extLst>
          </p:cNvPr>
          <p:cNvSpPr txBox="1"/>
          <p:nvPr/>
        </p:nvSpPr>
        <p:spPr>
          <a:xfrm>
            <a:off x="609600" y="1562100"/>
            <a:ext cx="16002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This project successfully implements an interactive shortest path finder on the HUST campus map using Dijkstra’s algorithm.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It provides users with an intuitive interface to select start and end points and visualizes the shortest route effectively.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The integration with Google Maps enhances user experience by leveraging accurate geographic data and dynamic map rendering.</a:t>
            </a:r>
          </a:p>
        </p:txBody>
      </p:sp>
    </p:spTree>
    <p:extLst>
      <p:ext uri="{BB962C8B-B14F-4D97-AF65-F5344CB8AC3E}">
        <p14:creationId xmlns:p14="http://schemas.microsoft.com/office/powerpoint/2010/main" val="235602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E9EC8-E6FF-803D-1EEE-DF0A08AA2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5975DFF-F986-0934-AFD1-4ECE498FF1E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5657A3B8-93F2-1A11-67E8-16A04DF61B05}"/>
              </a:ext>
            </a:extLst>
          </p:cNvPr>
          <p:cNvSpPr/>
          <p:nvPr/>
        </p:nvSpPr>
        <p:spPr>
          <a:xfrm>
            <a:off x="-609600" y="1257300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12913A08-E139-92B8-FE9B-86CF5036487E}"/>
              </a:ext>
            </a:extLst>
          </p:cNvPr>
          <p:cNvSpPr txBox="1"/>
          <p:nvPr/>
        </p:nvSpPr>
        <p:spPr>
          <a:xfrm>
            <a:off x="957214" y="9358745"/>
            <a:ext cx="1621100" cy="333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1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02</a:t>
            </a:r>
          </a:p>
        </p:txBody>
      </p:sp>
      <p:sp>
        <p:nvSpPr>
          <p:cNvPr id="25" name="TextBox 18">
            <a:extLst>
              <a:ext uri="{FF2B5EF4-FFF2-40B4-BE49-F238E27FC236}">
                <a16:creationId xmlns:a16="http://schemas.microsoft.com/office/drawing/2014/main" id="{5C393942-9EA0-0D3E-BA5B-A7A7433A51EE}"/>
              </a:ext>
            </a:extLst>
          </p:cNvPr>
          <p:cNvSpPr txBox="1"/>
          <p:nvPr/>
        </p:nvSpPr>
        <p:spPr>
          <a:xfrm>
            <a:off x="609600" y="168107"/>
            <a:ext cx="13639800" cy="902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5400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Conclusion and Limitations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6E652A-BF50-57A6-24AE-B6201CAC55AF}"/>
              </a:ext>
            </a:extLst>
          </p:cNvPr>
          <p:cNvSpPr txBox="1"/>
          <p:nvPr/>
        </p:nvSpPr>
        <p:spPr>
          <a:xfrm>
            <a:off x="609600" y="1562100"/>
            <a:ext cx="16002000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	Difficulties:</a:t>
            </a:r>
          </a:p>
          <a:p>
            <a:r>
              <a:rPr lang="en-US" sz="40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+) Learning </a:t>
            </a:r>
            <a:r>
              <a:rPr lang="en-US" sz="4000" b="1" err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sz="40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/HTML.</a:t>
            </a:r>
          </a:p>
          <a:p>
            <a:endParaRPr lang="en-US" sz="4000" b="1">
              <a:solidFill>
                <a:srgbClr val="002060"/>
              </a:solidFill>
              <a:latin typeface="Montserrat Bold" panose="020B060402020202020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40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	Limitations:</a:t>
            </a:r>
          </a:p>
          <a:p>
            <a:r>
              <a:rPr lang="en-US" sz="40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+) The UI could be further improved for accessibility and additional user feedback. </a:t>
            </a:r>
          </a:p>
          <a:p>
            <a:endParaRPr lang="en-US" sz="4000" b="1">
              <a:solidFill>
                <a:srgbClr val="002060"/>
              </a:solidFill>
              <a:latin typeface="Montserrat Bold" panose="020B060402020202020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4000" b="1">
              <a:solidFill>
                <a:srgbClr val="002060"/>
              </a:solidFill>
              <a:latin typeface="Montserrat Bold" panose="020B060402020202020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40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	Future improve:</a:t>
            </a:r>
          </a:p>
          <a:p>
            <a:r>
              <a:rPr lang="en-US" sz="40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+) Enhance interface for users.</a:t>
            </a:r>
          </a:p>
          <a:p>
            <a:r>
              <a:rPr lang="en-US" sz="40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+) Algorithms and data structure optimal</a:t>
            </a:r>
          </a:p>
        </p:txBody>
      </p:sp>
    </p:spTree>
    <p:extLst>
      <p:ext uri="{BB962C8B-B14F-4D97-AF65-F5344CB8AC3E}">
        <p14:creationId xmlns:p14="http://schemas.microsoft.com/office/powerpoint/2010/main" val="87313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5961112" y="4950971"/>
            <a:ext cx="3841350" cy="1037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802461" y="4950971"/>
            <a:ext cx="2917713" cy="1037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1">
                <a:solidFill>
                  <a:srgbClr val="3E67C8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You.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760143" y="3944628"/>
            <a:ext cx="2917713" cy="1037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1">
                <a:solidFill>
                  <a:srgbClr val="3E67C8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You.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918794" y="3944628"/>
            <a:ext cx="3841350" cy="1037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760143" y="6061854"/>
            <a:ext cx="2917713" cy="1037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1">
                <a:solidFill>
                  <a:srgbClr val="3E67C8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You.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918794" y="6061854"/>
            <a:ext cx="3841350" cy="1037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E6514-93A2-0A25-9200-B9B6D52F9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4CCC912-F84A-6D21-0227-B804A4F8C31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BC61CC4E-27DE-0FAB-6F09-2DC716B3F5EC}"/>
              </a:ext>
            </a:extLst>
          </p:cNvPr>
          <p:cNvSpPr/>
          <p:nvPr/>
        </p:nvSpPr>
        <p:spPr>
          <a:xfrm>
            <a:off x="-609600" y="1257300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1EF75697-BB0A-90C3-506F-9B74809C7411}"/>
              </a:ext>
            </a:extLst>
          </p:cNvPr>
          <p:cNvSpPr txBox="1"/>
          <p:nvPr/>
        </p:nvSpPr>
        <p:spPr>
          <a:xfrm>
            <a:off x="957214" y="9358745"/>
            <a:ext cx="1621100" cy="317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1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03</a:t>
            </a:r>
          </a:p>
        </p:txBody>
      </p:sp>
      <p:sp>
        <p:nvSpPr>
          <p:cNvPr id="25" name="TextBox 18">
            <a:extLst>
              <a:ext uri="{FF2B5EF4-FFF2-40B4-BE49-F238E27FC236}">
                <a16:creationId xmlns:a16="http://schemas.microsoft.com/office/drawing/2014/main" id="{FAA8D56B-081D-CF0E-3032-E98B26EAC73A}"/>
              </a:ext>
            </a:extLst>
          </p:cNvPr>
          <p:cNvSpPr txBox="1"/>
          <p:nvPr/>
        </p:nvSpPr>
        <p:spPr>
          <a:xfrm>
            <a:off x="609600" y="168107"/>
            <a:ext cx="10744200" cy="902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5400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Topic Overview</a:t>
            </a:r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4F5E84D6-1748-52D2-4DF5-C054841A061B}"/>
              </a:ext>
            </a:extLst>
          </p:cNvPr>
          <p:cNvSpPr txBox="1">
            <a:spLocks/>
          </p:cNvSpPr>
          <p:nvPr/>
        </p:nvSpPr>
        <p:spPr>
          <a:xfrm>
            <a:off x="762000" y="1712152"/>
            <a:ext cx="8507694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000">
                <a:solidFill>
                  <a:srgbClr val="002060"/>
                </a:solidFill>
                <a:latin typeface="Montserrat Bold" panose="020B0604020202020204" charset="0"/>
              </a:rPr>
              <a:t>Main task</a:t>
            </a:r>
          </a:p>
          <a:p>
            <a:r>
              <a:rPr lang="en-US" sz="3200" b="0">
                <a:solidFill>
                  <a:srgbClr val="1877CF"/>
                </a:solidFill>
                <a:latin typeface="Montserrat Bold" panose="020B0604020202020204" charset="0"/>
              </a:rPr>
              <a:t>Find and display the shortest walking route between 2 chosen points on the HUST campus using Dijkstra’s algorithm and Google Maps.</a:t>
            </a:r>
            <a:endParaRPr lang="en-US" sz="2800" b="0">
              <a:solidFill>
                <a:srgbClr val="1877CF"/>
              </a:solidFill>
              <a:latin typeface="Montserrat Bold" panose="020B0604020202020204" charset="0"/>
            </a:endParaRPr>
          </a:p>
          <a:p>
            <a:endParaRPr lang="en-US" sz="2800" b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0FF6D240-4BCD-3E0F-2DCA-53EA177988A8}"/>
              </a:ext>
            </a:extLst>
          </p:cNvPr>
          <p:cNvSpPr txBox="1">
            <a:spLocks/>
          </p:cNvSpPr>
          <p:nvPr/>
        </p:nvSpPr>
        <p:spPr>
          <a:xfrm>
            <a:off x="881178" y="4736269"/>
            <a:ext cx="8507694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000" b="0">
                <a:solidFill>
                  <a:srgbClr val="002060"/>
                </a:solidFill>
                <a:latin typeface="Montserrat Bold" panose="020B0604020202020204" charset="0"/>
              </a:rPr>
              <a:t>Applications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>
                <a:solidFill>
                  <a:srgbClr val="1877CF"/>
                </a:solidFill>
                <a:latin typeface="Montserrat Bold" panose="020B0604020202020204" charset="0"/>
              </a:rPr>
              <a:t>Allow new students or visitors to quickly find the shortest walking path between buildings, improving orientation and reducing time spent wandering.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>
                <a:solidFill>
                  <a:srgbClr val="1877CF"/>
                </a:solidFill>
                <a:latin typeface="Montserrat Bold" panose="020B0604020202020204" charset="0"/>
              </a:rPr>
              <a:t>More understanding about Dijkstra Algorithms.</a:t>
            </a:r>
          </a:p>
          <a:p>
            <a:endParaRPr lang="en-US" sz="2800" b="0">
              <a:latin typeface="Montserrat Bold" panose="020B0604020202020204" charset="0"/>
            </a:endParaRPr>
          </a:p>
          <a:p>
            <a:endParaRPr lang="en-US" sz="2800" b="0"/>
          </a:p>
        </p:txBody>
      </p:sp>
      <p:pic>
        <p:nvPicPr>
          <p:cNvPr id="1026" name="Picture 2" descr="Hướng dẫn cách dùng Google Maps chỉ đường chi tiết, dễ hiểu">
            <a:extLst>
              <a:ext uri="{FF2B5EF4-FFF2-40B4-BE49-F238E27FC236}">
                <a16:creationId xmlns:a16="http://schemas.microsoft.com/office/drawing/2014/main" id="{F7F4120D-F2E0-EB1A-55CC-6A8C6F9FC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1694" y="1562100"/>
            <a:ext cx="6908801" cy="3886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study found big benefits from short walks. I tried it for a week | WBUR  News">
            <a:extLst>
              <a:ext uri="{FF2B5EF4-FFF2-40B4-BE49-F238E27FC236}">
                <a16:creationId xmlns:a16="http://schemas.microsoft.com/office/drawing/2014/main" id="{0ED30B9A-6C69-EE82-E07C-09A527943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400" y="5753099"/>
            <a:ext cx="6501095" cy="40631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772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2B02C-D796-7BAE-1F2F-7F27296C6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E54EBEF-71AF-FD6F-C1E4-061BB97BA5B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0DBA5CE7-D532-F123-093C-5FD7BF1748D6}"/>
              </a:ext>
            </a:extLst>
          </p:cNvPr>
          <p:cNvSpPr/>
          <p:nvPr/>
        </p:nvSpPr>
        <p:spPr>
          <a:xfrm>
            <a:off x="-609600" y="1257300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A2E97028-463A-4246-7540-CA1E48624CC9}"/>
              </a:ext>
            </a:extLst>
          </p:cNvPr>
          <p:cNvSpPr txBox="1"/>
          <p:nvPr/>
        </p:nvSpPr>
        <p:spPr>
          <a:xfrm>
            <a:off x="957214" y="9358745"/>
            <a:ext cx="1621100" cy="317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1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04</a:t>
            </a:r>
          </a:p>
        </p:txBody>
      </p:sp>
      <p:sp>
        <p:nvSpPr>
          <p:cNvPr id="25" name="TextBox 18">
            <a:extLst>
              <a:ext uri="{FF2B5EF4-FFF2-40B4-BE49-F238E27FC236}">
                <a16:creationId xmlns:a16="http://schemas.microsoft.com/office/drawing/2014/main" id="{5AEED77D-6647-062C-A9AD-8B2A25F4F970}"/>
              </a:ext>
            </a:extLst>
          </p:cNvPr>
          <p:cNvSpPr txBox="1"/>
          <p:nvPr/>
        </p:nvSpPr>
        <p:spPr>
          <a:xfrm>
            <a:off x="609600" y="168107"/>
            <a:ext cx="10744200" cy="902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5400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Topic Overview</a:t>
            </a:r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3ED191C3-DBC9-E20A-FDED-579F7243CE53}"/>
              </a:ext>
            </a:extLst>
          </p:cNvPr>
          <p:cNvSpPr txBox="1">
            <a:spLocks/>
          </p:cNvSpPr>
          <p:nvPr/>
        </p:nvSpPr>
        <p:spPr>
          <a:xfrm>
            <a:off x="762000" y="1712152"/>
            <a:ext cx="8507694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000">
                <a:solidFill>
                  <a:srgbClr val="002060"/>
                </a:solidFill>
                <a:latin typeface="Montserrat Bold" panose="020B0604020202020204" charset="0"/>
              </a:rPr>
              <a:t>Input/Output</a:t>
            </a:r>
          </a:p>
          <a:p>
            <a:endParaRPr lang="en-US" sz="4000">
              <a:solidFill>
                <a:srgbClr val="002060"/>
              </a:solidFill>
              <a:latin typeface="Montserrat Bold" panose="020B0604020202020204" charset="0"/>
            </a:endParaRPr>
          </a:p>
          <a:p>
            <a:r>
              <a:rPr lang="en-US" sz="3200" b="0">
                <a:solidFill>
                  <a:srgbClr val="1877CF"/>
                </a:solidFill>
                <a:latin typeface="Montserrat Bold" panose="020B0604020202020204" charset="0"/>
              </a:rPr>
              <a:t>+) Input: A click on the map to pick a starting point. A second click on the map to pick a destination. </a:t>
            </a:r>
          </a:p>
          <a:p>
            <a:endParaRPr lang="en-US" sz="3200" b="0">
              <a:solidFill>
                <a:srgbClr val="1877CF"/>
              </a:solidFill>
              <a:latin typeface="Montserrat Bold" panose="020B0604020202020204" charset="0"/>
            </a:endParaRPr>
          </a:p>
          <a:p>
            <a:r>
              <a:rPr lang="en-US" sz="3200" b="0">
                <a:solidFill>
                  <a:srgbClr val="1877CF"/>
                </a:solidFill>
                <a:latin typeface="Montserrat Bold" panose="020B0604020202020204" charset="0"/>
              </a:rPr>
              <a:t>+) Output: Display the shortest path from starting point to the destination, and average time to go there.</a:t>
            </a:r>
            <a:endParaRPr lang="en-US" sz="2800" b="0">
              <a:solidFill>
                <a:srgbClr val="1877CF"/>
              </a:solidFill>
              <a:latin typeface="Montserrat Bold" panose="020B0604020202020204" charset="0"/>
            </a:endParaRPr>
          </a:p>
          <a:p>
            <a:endParaRPr lang="en-US" sz="2800" b="0"/>
          </a:p>
        </p:txBody>
      </p:sp>
    </p:spTree>
    <p:extLst>
      <p:ext uri="{BB962C8B-B14F-4D97-AF65-F5344CB8AC3E}">
        <p14:creationId xmlns:p14="http://schemas.microsoft.com/office/powerpoint/2010/main" val="3531152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01C81-C457-ECF0-EC81-2F926E22B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B213E15-5FD4-71FE-8C52-D784822CD8C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190300FC-6D56-D3D8-1DC4-6A8B889690DA}"/>
              </a:ext>
            </a:extLst>
          </p:cNvPr>
          <p:cNvSpPr/>
          <p:nvPr/>
        </p:nvSpPr>
        <p:spPr>
          <a:xfrm>
            <a:off x="-609600" y="1257300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E87DA721-A614-1967-5C57-5BF667454B86}"/>
              </a:ext>
            </a:extLst>
          </p:cNvPr>
          <p:cNvSpPr txBox="1"/>
          <p:nvPr/>
        </p:nvSpPr>
        <p:spPr>
          <a:xfrm>
            <a:off x="957214" y="9358745"/>
            <a:ext cx="1621100" cy="317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1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05</a:t>
            </a:r>
          </a:p>
        </p:txBody>
      </p:sp>
      <p:sp>
        <p:nvSpPr>
          <p:cNvPr id="25" name="TextBox 18">
            <a:extLst>
              <a:ext uri="{FF2B5EF4-FFF2-40B4-BE49-F238E27FC236}">
                <a16:creationId xmlns:a16="http://schemas.microsoft.com/office/drawing/2014/main" id="{F2792398-6EB2-9F13-F9C8-572B6B729BBF}"/>
              </a:ext>
            </a:extLst>
          </p:cNvPr>
          <p:cNvSpPr txBox="1"/>
          <p:nvPr/>
        </p:nvSpPr>
        <p:spPr>
          <a:xfrm>
            <a:off x="609600" y="168107"/>
            <a:ext cx="13639800" cy="902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5400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Data Structure</a:t>
            </a:r>
          </a:p>
        </p:txBody>
      </p:sp>
      <p:sp>
        <p:nvSpPr>
          <p:cNvPr id="26" name="Title 6">
            <a:extLst>
              <a:ext uri="{FF2B5EF4-FFF2-40B4-BE49-F238E27FC236}">
                <a16:creationId xmlns:a16="http://schemas.microsoft.com/office/drawing/2014/main" id="{F2F0A792-0E77-A55E-D24E-57B3737A3DAF}"/>
              </a:ext>
            </a:extLst>
          </p:cNvPr>
          <p:cNvSpPr txBox="1">
            <a:spLocks/>
          </p:cNvSpPr>
          <p:nvPr/>
        </p:nvSpPr>
        <p:spPr>
          <a:xfrm>
            <a:off x="457200" y="1478720"/>
            <a:ext cx="8507694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sz="4000" b="0">
              <a:solidFill>
                <a:srgbClr val="002060"/>
              </a:solidFill>
              <a:latin typeface="Montserrat Bold" panose="020B0604020202020204" charset="0"/>
            </a:endParaRPr>
          </a:p>
          <a:p>
            <a:pPr marL="742950" indent="-742950">
              <a:buFont typeface="+mj-lt"/>
              <a:buAutoNum type="alphaLcParenR"/>
            </a:pPr>
            <a:r>
              <a:rPr lang="en-US" sz="3600" b="0">
                <a:solidFill>
                  <a:srgbClr val="002060"/>
                </a:solidFill>
                <a:latin typeface="Montserrat Bold" panose="020B0604020202020204" charset="0"/>
              </a:rPr>
              <a:t>Coordinates List ( locations )</a:t>
            </a:r>
          </a:p>
          <a:p>
            <a:pPr marL="1657350" lvl="2" indent="-742950">
              <a:buFont typeface="+mj-lt"/>
              <a:buAutoNum type="alphaLcParenR"/>
            </a:pPr>
            <a:endParaRPr lang="en-US" sz="400" b="0">
              <a:solidFill>
                <a:srgbClr val="002060"/>
              </a:solidFill>
              <a:latin typeface="Montserrat Bold" panose="020B0604020202020204" charset="0"/>
            </a:endParaRPr>
          </a:p>
          <a:p>
            <a:endParaRPr lang="en-US" sz="2800" b="0">
              <a:latin typeface="Montserrat Bold" panose="020B0604020202020204" charset="0"/>
            </a:endParaRPr>
          </a:p>
          <a:p>
            <a:endParaRPr lang="en-US" sz="2800" b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88A2B3-F672-3723-CCE5-971A3A9DA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2978869"/>
            <a:ext cx="9362768" cy="4810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370BCD-64EA-052D-354E-32CB0F452087}"/>
              </a:ext>
            </a:extLst>
          </p:cNvPr>
          <p:cNvSpPr txBox="1"/>
          <p:nvPr/>
        </p:nvSpPr>
        <p:spPr>
          <a:xfrm>
            <a:off x="575823" y="2710876"/>
            <a:ext cx="822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Data type: JSON object.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List of vertex (nodes) in the graph.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Main function: Save geographic coordinates (latitude, longitude).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Number of locations is based on how large the area is (</a:t>
            </a:r>
            <a:r>
              <a:rPr lang="en-US" sz="3600" b="1" dirty="0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  <a:sym typeface="Symbol" panose="05050102010706020507" pitchFamily="18" charset="2"/>
              </a:rPr>
              <a:t>&gt;100 vertex).</a:t>
            </a:r>
            <a:endParaRPr lang="en-US" sz="3600" b="1" dirty="0">
              <a:solidFill>
                <a:srgbClr val="002060"/>
              </a:solidFill>
              <a:latin typeface="Montserrat Bold" panose="020B060402020202020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748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99BFB-6032-19E7-B825-2BE14CF42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C65E086-D204-90B3-6E83-9115903B1B9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422FB9B2-E7F6-A078-61EB-3D911FF01ABC}"/>
              </a:ext>
            </a:extLst>
          </p:cNvPr>
          <p:cNvSpPr/>
          <p:nvPr/>
        </p:nvSpPr>
        <p:spPr>
          <a:xfrm>
            <a:off x="-609600" y="1257300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184184CA-E7AB-84E5-0AE3-AE2A7116F1FE}"/>
              </a:ext>
            </a:extLst>
          </p:cNvPr>
          <p:cNvSpPr txBox="1"/>
          <p:nvPr/>
        </p:nvSpPr>
        <p:spPr>
          <a:xfrm>
            <a:off x="957214" y="9358745"/>
            <a:ext cx="1621100" cy="317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1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06</a:t>
            </a:r>
          </a:p>
        </p:txBody>
      </p:sp>
      <p:sp>
        <p:nvSpPr>
          <p:cNvPr id="25" name="TextBox 18">
            <a:extLst>
              <a:ext uri="{FF2B5EF4-FFF2-40B4-BE49-F238E27FC236}">
                <a16:creationId xmlns:a16="http://schemas.microsoft.com/office/drawing/2014/main" id="{C9D0AC85-803E-7312-48CF-3CA337DEFC44}"/>
              </a:ext>
            </a:extLst>
          </p:cNvPr>
          <p:cNvSpPr txBox="1"/>
          <p:nvPr/>
        </p:nvSpPr>
        <p:spPr>
          <a:xfrm>
            <a:off x="609600" y="168107"/>
            <a:ext cx="13639800" cy="902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5400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Data Structure</a:t>
            </a:r>
          </a:p>
        </p:txBody>
      </p:sp>
      <p:sp>
        <p:nvSpPr>
          <p:cNvPr id="26" name="Title 6">
            <a:extLst>
              <a:ext uri="{FF2B5EF4-FFF2-40B4-BE49-F238E27FC236}">
                <a16:creationId xmlns:a16="http://schemas.microsoft.com/office/drawing/2014/main" id="{3C71AA1B-0940-1F64-DCCE-CBA2292141C7}"/>
              </a:ext>
            </a:extLst>
          </p:cNvPr>
          <p:cNvSpPr txBox="1">
            <a:spLocks/>
          </p:cNvSpPr>
          <p:nvPr/>
        </p:nvSpPr>
        <p:spPr>
          <a:xfrm>
            <a:off x="533400" y="1903116"/>
            <a:ext cx="8507694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3600" b="0">
                <a:solidFill>
                  <a:srgbClr val="002060"/>
                </a:solidFill>
                <a:latin typeface="Montserrat Bold" panose="020B0604020202020204" charset="0"/>
              </a:rPr>
              <a:t>b)  Adjacent List ( connections )</a:t>
            </a:r>
          </a:p>
          <a:p>
            <a:pPr marL="1657350" lvl="2" indent="-742950">
              <a:buFont typeface="+mj-lt"/>
              <a:buAutoNum type="alphaLcParenR"/>
            </a:pPr>
            <a:endParaRPr lang="en-US" sz="400" b="0">
              <a:solidFill>
                <a:srgbClr val="002060"/>
              </a:solidFill>
              <a:latin typeface="Montserrat Bold" panose="020B0604020202020204" charset="0"/>
            </a:endParaRPr>
          </a:p>
          <a:p>
            <a:endParaRPr lang="en-US" sz="2800" b="0">
              <a:latin typeface="Montserrat Bold" panose="020B0604020202020204" charset="0"/>
            </a:endParaRPr>
          </a:p>
          <a:p>
            <a:endParaRPr lang="en-US" sz="2800" b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65258D-B615-F95D-757D-F8922B9C5CFF}"/>
              </a:ext>
            </a:extLst>
          </p:cNvPr>
          <p:cNvSpPr txBox="1"/>
          <p:nvPr/>
        </p:nvSpPr>
        <p:spPr>
          <a:xfrm>
            <a:off x="575823" y="2710876"/>
            <a:ext cx="82296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Data type: JSON object.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>
              <a:solidFill>
                <a:srgbClr val="002060"/>
              </a:solidFill>
              <a:latin typeface="Montserrat Bold" panose="020B060402020202020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Main function: Save the adjacent vertex (neighbors) of each vertex (nodes).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>
              <a:solidFill>
                <a:srgbClr val="002060"/>
              </a:solidFill>
              <a:latin typeface="Montserrat Bold" panose="020B060402020202020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Data structure to represent Graph on computers.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b="1">
              <a:solidFill>
                <a:srgbClr val="002060"/>
              </a:solidFill>
              <a:latin typeface="Montserrat Bold" panose="020B060402020202020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Each node has around 2-5 adjacent neighbors to make sure every path is covered.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2E5BA1-7ABD-FA8A-CDDC-2664CEDAB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5034748"/>
            <a:ext cx="9982200" cy="465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732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E1C3D-956A-7624-EC73-7E1E1E2D4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1676D55-CE93-66E4-0E1A-0EB182E3861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CDC0741B-91B4-D5D5-7457-1BA7E6D95EEC}"/>
              </a:ext>
            </a:extLst>
          </p:cNvPr>
          <p:cNvSpPr/>
          <p:nvPr/>
        </p:nvSpPr>
        <p:spPr>
          <a:xfrm>
            <a:off x="-609600" y="1257300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27363EDA-F622-468E-F9AE-2538F74C21A4}"/>
              </a:ext>
            </a:extLst>
          </p:cNvPr>
          <p:cNvSpPr txBox="1"/>
          <p:nvPr/>
        </p:nvSpPr>
        <p:spPr>
          <a:xfrm>
            <a:off x="457200" y="9733295"/>
            <a:ext cx="1621100" cy="317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1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07</a:t>
            </a:r>
          </a:p>
        </p:txBody>
      </p:sp>
      <p:sp>
        <p:nvSpPr>
          <p:cNvPr id="25" name="TextBox 18">
            <a:extLst>
              <a:ext uri="{FF2B5EF4-FFF2-40B4-BE49-F238E27FC236}">
                <a16:creationId xmlns:a16="http://schemas.microsoft.com/office/drawing/2014/main" id="{15D52692-D938-3AEB-81A4-13831ABA6CC6}"/>
              </a:ext>
            </a:extLst>
          </p:cNvPr>
          <p:cNvSpPr txBox="1"/>
          <p:nvPr/>
        </p:nvSpPr>
        <p:spPr>
          <a:xfrm>
            <a:off x="609600" y="168107"/>
            <a:ext cx="13639800" cy="902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5400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Data Structure</a:t>
            </a:r>
          </a:p>
        </p:txBody>
      </p:sp>
      <p:sp>
        <p:nvSpPr>
          <p:cNvPr id="26" name="Title 6">
            <a:extLst>
              <a:ext uri="{FF2B5EF4-FFF2-40B4-BE49-F238E27FC236}">
                <a16:creationId xmlns:a16="http://schemas.microsoft.com/office/drawing/2014/main" id="{D9A51C2D-1F5B-698A-A1B5-4E9596F9CAA8}"/>
              </a:ext>
            </a:extLst>
          </p:cNvPr>
          <p:cNvSpPr txBox="1">
            <a:spLocks/>
          </p:cNvSpPr>
          <p:nvPr/>
        </p:nvSpPr>
        <p:spPr>
          <a:xfrm>
            <a:off x="432847" y="1840270"/>
            <a:ext cx="8507694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3600" b="0">
                <a:solidFill>
                  <a:srgbClr val="002060"/>
                </a:solidFill>
                <a:latin typeface="Montserrat Bold" panose="020B0604020202020204" charset="0"/>
              </a:rPr>
              <a:t>c)  Graph ( </a:t>
            </a:r>
            <a:r>
              <a:rPr lang="en-US" sz="3600" b="0" err="1">
                <a:solidFill>
                  <a:srgbClr val="002060"/>
                </a:solidFill>
                <a:latin typeface="Montserrat Bold" panose="020B0604020202020204" charset="0"/>
              </a:rPr>
              <a:t>buildGraph</a:t>
            </a:r>
            <a:r>
              <a:rPr lang="en-US" sz="3600" b="0">
                <a:solidFill>
                  <a:srgbClr val="002060"/>
                </a:solidFill>
                <a:latin typeface="Montserrat Bold" panose="020B0604020202020204" charset="0"/>
              </a:rPr>
              <a:t> )</a:t>
            </a:r>
          </a:p>
          <a:p>
            <a:pPr marL="1657350" lvl="2" indent="-742950">
              <a:buFont typeface="+mj-lt"/>
              <a:buAutoNum type="alphaLcParenR"/>
            </a:pPr>
            <a:endParaRPr lang="en-US" sz="400" b="0">
              <a:solidFill>
                <a:srgbClr val="002060"/>
              </a:solidFill>
              <a:latin typeface="Montserrat Bold" panose="020B0604020202020204" charset="0"/>
            </a:endParaRPr>
          </a:p>
          <a:p>
            <a:endParaRPr lang="en-US" sz="2800" b="0">
              <a:latin typeface="Montserrat Bold" panose="020B0604020202020204" charset="0"/>
            </a:endParaRPr>
          </a:p>
          <a:p>
            <a:endParaRPr lang="en-US" sz="2800" b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DC3A44-A21C-B718-5DD0-19AF779BD787}"/>
              </a:ext>
            </a:extLst>
          </p:cNvPr>
          <p:cNvSpPr txBox="1"/>
          <p:nvPr/>
        </p:nvSpPr>
        <p:spPr>
          <a:xfrm>
            <a:off x="627668" y="2571921"/>
            <a:ext cx="8229600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Data type: JSON object</a:t>
            </a:r>
          </a:p>
          <a:p>
            <a:r>
              <a:rPr lang="en-US" sz="3200" i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var graph = {}; ( declare a object)</a:t>
            </a:r>
            <a:endParaRPr lang="en-US" sz="3600">
              <a:solidFill>
                <a:srgbClr val="002060"/>
              </a:solidFill>
              <a:latin typeface="Montserrat Bold" panose="020B060402020202020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Main function: Build a graph consists of each vertex and its adjacent node and distance ( weights).</a:t>
            </a:r>
          </a:p>
          <a:p>
            <a:r>
              <a:rPr lang="en-US" sz="3200" i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Graph = {</a:t>
            </a:r>
          </a:p>
          <a:p>
            <a:r>
              <a:rPr lang="en-US" sz="3200" i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“</a:t>
            </a:r>
            <a:r>
              <a:rPr lang="en-US" sz="3200" i="1" err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Tòa</a:t>
            </a:r>
            <a:r>
              <a:rPr lang="en-US" sz="3200" i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 C1”: [{</a:t>
            </a:r>
            <a:r>
              <a:rPr lang="en-US" sz="3200" i="1" err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điểm</a:t>
            </a:r>
            <a:r>
              <a:rPr lang="en-US" sz="3200" i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 1,64.2}, … ];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Weighted Graph, basis for Dijkstra’s Algorithm.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b="1">
              <a:solidFill>
                <a:srgbClr val="002060"/>
              </a:solidFill>
              <a:latin typeface="Montserrat Bold" panose="020B060402020202020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Algorithm Complexity: O(V+E), whereas V is vertex, E edges.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FA81E7-9177-DF7F-D906-F2F1E82AC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4670" y="1593140"/>
            <a:ext cx="8221222" cy="830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92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6E257-4EF5-DEBA-98B2-54B6BB2B1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1BDEE6F-15EF-046C-CFAD-237CA02818A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A8ECA38F-1268-01FC-74CF-09EA12558821}"/>
              </a:ext>
            </a:extLst>
          </p:cNvPr>
          <p:cNvSpPr/>
          <p:nvPr/>
        </p:nvSpPr>
        <p:spPr>
          <a:xfrm>
            <a:off x="-609600" y="1257300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Box 18">
            <a:extLst>
              <a:ext uri="{FF2B5EF4-FFF2-40B4-BE49-F238E27FC236}">
                <a16:creationId xmlns:a16="http://schemas.microsoft.com/office/drawing/2014/main" id="{A0775E6D-6038-4AAE-2E35-522E7E39A356}"/>
              </a:ext>
            </a:extLst>
          </p:cNvPr>
          <p:cNvSpPr txBox="1"/>
          <p:nvPr/>
        </p:nvSpPr>
        <p:spPr>
          <a:xfrm>
            <a:off x="609600" y="168107"/>
            <a:ext cx="13639800" cy="902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5400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Data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D03C5C-4BBC-6476-802C-5FC522A35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372204"/>
            <a:ext cx="8873503" cy="850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53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23DEF-0109-CA93-727F-A3857A4DA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35B7846-4348-6B42-BAE5-AD320778238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E6A0B4BB-3CEC-8E10-0580-DEFFF018859C}"/>
              </a:ext>
            </a:extLst>
          </p:cNvPr>
          <p:cNvSpPr/>
          <p:nvPr/>
        </p:nvSpPr>
        <p:spPr>
          <a:xfrm>
            <a:off x="-609600" y="1257300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C74DB4C9-1216-D93F-11C8-17B4AF658D15}"/>
              </a:ext>
            </a:extLst>
          </p:cNvPr>
          <p:cNvSpPr txBox="1"/>
          <p:nvPr/>
        </p:nvSpPr>
        <p:spPr>
          <a:xfrm>
            <a:off x="457200" y="9733295"/>
            <a:ext cx="1621100" cy="317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1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09</a:t>
            </a:r>
          </a:p>
        </p:txBody>
      </p:sp>
      <p:sp>
        <p:nvSpPr>
          <p:cNvPr id="25" name="TextBox 18">
            <a:extLst>
              <a:ext uri="{FF2B5EF4-FFF2-40B4-BE49-F238E27FC236}">
                <a16:creationId xmlns:a16="http://schemas.microsoft.com/office/drawing/2014/main" id="{7457E385-B99D-8A66-BCAD-19B7B49E57AE}"/>
              </a:ext>
            </a:extLst>
          </p:cNvPr>
          <p:cNvSpPr txBox="1"/>
          <p:nvPr/>
        </p:nvSpPr>
        <p:spPr>
          <a:xfrm>
            <a:off x="609600" y="168107"/>
            <a:ext cx="13639800" cy="902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5400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Data Structure</a:t>
            </a:r>
          </a:p>
        </p:txBody>
      </p:sp>
      <p:sp>
        <p:nvSpPr>
          <p:cNvPr id="26" name="Title 6">
            <a:extLst>
              <a:ext uri="{FF2B5EF4-FFF2-40B4-BE49-F238E27FC236}">
                <a16:creationId xmlns:a16="http://schemas.microsoft.com/office/drawing/2014/main" id="{EBF73640-D43F-413E-4D3D-BFF5F86CA996}"/>
              </a:ext>
            </a:extLst>
          </p:cNvPr>
          <p:cNvSpPr txBox="1">
            <a:spLocks/>
          </p:cNvSpPr>
          <p:nvPr/>
        </p:nvSpPr>
        <p:spPr>
          <a:xfrm>
            <a:off x="457200" y="1723128"/>
            <a:ext cx="8507694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3600" b="0">
                <a:solidFill>
                  <a:srgbClr val="002060"/>
                </a:solidFill>
                <a:latin typeface="Montserrat Bold" panose="020B0604020202020204" charset="0"/>
              </a:rPr>
              <a:t>d) Queue ( Priority Queue )</a:t>
            </a:r>
          </a:p>
          <a:p>
            <a:pPr marL="1657350" lvl="2" indent="-742950">
              <a:buFont typeface="+mj-lt"/>
              <a:buAutoNum type="alphaLcParenR"/>
            </a:pPr>
            <a:endParaRPr lang="en-US" sz="400" b="0">
              <a:solidFill>
                <a:srgbClr val="002060"/>
              </a:solidFill>
              <a:latin typeface="Montserrat Bold" panose="020B0604020202020204" charset="0"/>
            </a:endParaRPr>
          </a:p>
          <a:p>
            <a:endParaRPr lang="en-US" sz="2800" b="0">
              <a:latin typeface="Montserrat Bold" panose="020B0604020202020204" charset="0"/>
            </a:endParaRPr>
          </a:p>
          <a:p>
            <a:endParaRPr lang="en-US" sz="2800" b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BB9D25-3E1A-A8E2-ADA4-882D1945D3EC}"/>
              </a:ext>
            </a:extLst>
          </p:cNvPr>
          <p:cNvSpPr txBox="1"/>
          <p:nvPr/>
        </p:nvSpPr>
        <p:spPr>
          <a:xfrm>
            <a:off x="627668" y="2571921"/>
            <a:ext cx="8229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Data type: Class.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002060"/>
              </a:solidFill>
              <a:latin typeface="Montserrat Bold" panose="020B060402020202020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Main function: Help Dijkstra’s Algorithms always choose the node with smallest distance.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b="1" dirty="0">
              <a:solidFill>
                <a:srgbClr val="002060"/>
              </a:solidFill>
              <a:latin typeface="Montserrat Bold" panose="020B060402020202020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Based on Min-Heap algorithm,</a:t>
            </a:r>
          </a:p>
          <a:p>
            <a:r>
              <a:rPr lang="en-US" sz="3600" b="1" dirty="0">
                <a:solidFill>
                  <a:srgbClr val="002060"/>
                </a:solidFill>
                <a:latin typeface="Montserrat Bold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value at the top( dequeue)  always be minimum ( distances)</a:t>
            </a:r>
          </a:p>
          <a:p>
            <a:endParaRPr lang="en-US" sz="3600" b="1" dirty="0">
              <a:solidFill>
                <a:srgbClr val="002060"/>
              </a:solidFill>
              <a:latin typeface="Montserrat Bold" panose="020B060402020202020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624DE3-A616-E47B-B698-62359466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3684" y="1681256"/>
            <a:ext cx="8405880" cy="805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138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1359</Words>
  <Application>Microsoft Office PowerPoint</Application>
  <PresentationFormat>Custom</PresentationFormat>
  <Paragraphs>239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Aptos</vt:lpstr>
      <vt:lpstr>Poppins Semi-Bold</vt:lpstr>
      <vt:lpstr>Calibri</vt:lpstr>
      <vt:lpstr>Arial</vt:lpstr>
      <vt:lpstr>Montserrat Ultra-Bold</vt:lpstr>
      <vt:lpstr>Montserrat Bold</vt:lpstr>
      <vt:lpstr>Montserrat Semi-Bold</vt:lpstr>
      <vt:lpstr>Clear Sans</vt:lpstr>
      <vt:lpstr>Clear Sans Bold</vt:lpstr>
      <vt:lpstr>Clear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Son Tung Luong</dc:creator>
  <cp:lastModifiedBy>Luong Son Tung 20233944</cp:lastModifiedBy>
  <cp:revision>2</cp:revision>
  <dcterms:created xsi:type="dcterms:W3CDTF">2006-08-16T00:00:00Z</dcterms:created>
  <dcterms:modified xsi:type="dcterms:W3CDTF">2025-06-04T09:26:33Z</dcterms:modified>
  <dc:identifier>DAGpGA5_NZg</dc:identifier>
</cp:coreProperties>
</file>